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60" r:id="rId5"/>
    <p:sldId id="293" r:id="rId6"/>
    <p:sldId id="294" r:id="rId7"/>
    <p:sldId id="305" r:id="rId8"/>
    <p:sldId id="304" r:id="rId9"/>
    <p:sldId id="295" r:id="rId10"/>
    <p:sldId id="296" r:id="rId11"/>
    <p:sldId id="298" r:id="rId12"/>
    <p:sldId id="299" r:id="rId13"/>
    <p:sldId id="309" r:id="rId14"/>
    <p:sldId id="317" r:id="rId15"/>
    <p:sldId id="308" r:id="rId16"/>
    <p:sldId id="306" r:id="rId17"/>
    <p:sldId id="307" r:id="rId18"/>
    <p:sldId id="300" r:id="rId19"/>
    <p:sldId id="301" r:id="rId20"/>
    <p:sldId id="313" r:id="rId21"/>
    <p:sldId id="302" r:id="rId22"/>
    <p:sldId id="311" r:id="rId23"/>
    <p:sldId id="314" r:id="rId24"/>
    <p:sldId id="316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0" autoAdjust="0"/>
    <p:restoredTop sz="81551" autoAdjust="0"/>
  </p:normalViewPr>
  <p:slideViewPr>
    <p:cSldViewPr snapToGrid="0">
      <p:cViewPr varScale="1">
        <p:scale>
          <a:sx n="96" d="100"/>
          <a:sy n="96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7F-4998-8B20-4C10C448D6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7F-4998-8B20-4C10C448D6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7F-4998-8B20-4C10C448D6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7F-4998-8B20-4C10C448D6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F7F-4998-8B20-4C10C448D609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B4EA15-FB9B-4758-AC9B-A1F5DDE19D5C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 baseline="0"/>
                      <a:t> (</a:t>
                    </a:r>
                    <a:fld id="{12ED3BFE-F6C4-44F6-8E0A-90328D65D895}" type="VALUE">
                      <a:rPr lang="en-US" baseline="0"/>
                      <a:pPr>
                        <a:defRPr/>
                      </a:pPr>
                      <a:t>[VALUE]</a:t>
                    </a:fld>
                    <a:r>
                      <a:rPr lang="en-US" baseline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F7F-4998-8B20-4C10C448D609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4A9FBF-676B-4516-B94D-B5137387F7D1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(</a:t>
                    </a:r>
                    <a:fld id="{858D5359-A250-4A91-976F-9BCACB77F825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F7F-4998-8B20-4C10C448D609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4356EC-1BE3-4F9E-8695-FC70E93D8D66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(</a:t>
                    </a:r>
                    <a:fld id="{DBF415F1-A4FB-41B3-ADB0-51BFCFDB7390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F7F-4998-8B20-4C10C448D609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8FFAB6-B7E8-4C80-AE91-4FA7AAB5C356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(</a:t>
                    </a:r>
                    <a:fld id="{B3AE6E1A-8333-427C-AE13-1E49D7300D0F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F7F-4998-8B20-4C10C448D609}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DDA253-0A16-4F2E-99A7-CCC32487CA7B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(</a:t>
                    </a:r>
                    <a:fld id="{EA8C538A-9BA9-4B7E-83C5-A4D59907CDCC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F7F-4998-8B20-4C10C448D60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Manufacturing</c:v>
                </c:pt>
                <c:pt idx="1">
                  <c:v>Construction </c:v>
                </c:pt>
                <c:pt idx="2">
                  <c:v>Consultation</c:v>
                </c:pt>
                <c:pt idx="3">
                  <c:v>Recycling </c:v>
                </c:pt>
                <c:pt idx="4">
                  <c:v>Government 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7F-4998-8B20-4C10C448D609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F974B-64C1-477E-84BD-47063B445AD6}" type="datetimeFigureOut">
              <a:rPr lang="en-AU" smtClean="0"/>
              <a:t>5/05/2022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C75F5-A8E9-40E0-A695-5F1DE97B2E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361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And impacts of covid19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C75F5-A8E9-40E0-A695-5F1DE97B2ED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549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C75F5-A8E9-40E0-A695-5F1DE97B2ED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04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Operations</a:t>
            </a:r>
          </a:p>
          <a:p>
            <a:r>
              <a:rPr lang="en-AU" dirty="0"/>
              <a:t>Market</a:t>
            </a:r>
          </a:p>
          <a:p>
            <a:r>
              <a:rPr lang="en-AU" dirty="0"/>
              <a:t>Governance  </a:t>
            </a:r>
          </a:p>
          <a:p>
            <a:r>
              <a:rPr lang="en-AU" dirty="0"/>
              <a:t>Logistics </a:t>
            </a:r>
          </a:p>
          <a:p>
            <a:endParaRPr lang="en-AU" dirty="0"/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risk of contamination (i.e., asbestos), strict product specifications, lack of data traceability of material movement and irresponsible behaviour of rogue operators as key barriers.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C75F5-A8E9-40E0-A695-5F1DE97B2ED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59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Encouragement </a:t>
            </a: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Education </a:t>
            </a: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Enforcement </a:t>
            </a: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Engagement 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A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sustainable procurement, improving technologies for optimal levels of waste recycling development of infrastructure for cleaner waste streams and effective recovery, supporting local government and businesses to buy recycled products and a central waste marketplace.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C75F5-A8E9-40E0-A695-5F1DE97B2ED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183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AU" sz="1800" dirty="0">
                <a:effectLst/>
                <a:latin typeface="Times New Roman" panose="020206030504050203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Maps how various enablers of market development can be implemented to optimise the interplay among multiple stakeholders in the C&amp;D waste space.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Times New Roman" panose="020206030504050203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the government sector should facilitate significant improvements through primary sustainable procurement strategies, raising awareness, adequate recycling approvals, provenance/traceability of the recycled components,</a:t>
            </a:r>
            <a:r>
              <a:rPr lang="en-AU" sz="1800" dirty="0">
                <a:effectLst/>
                <a:latin typeface="Calibri" panose="020F0502020204030204" pitchFamily="34" charset="0"/>
                <a:ea typeface="Batang" panose="020B0503020000020004" pitchFamily="18" charset="-127"/>
                <a:cs typeface="Times New Roman" panose="02020603050405020304" pitchFamily="18" charset="0"/>
              </a:rPr>
              <a:t> </a:t>
            </a:r>
            <a:r>
              <a:rPr lang="en-AU" sz="1800" dirty="0">
                <a:effectLst/>
                <a:latin typeface="Times New Roman" panose="020206030504050203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simple and effective material specifications, leveraging contract conditions to use recycled products and financial support. </a:t>
            </a:r>
            <a:endParaRPr lang="en-AU" sz="1800" dirty="0">
              <a:effectLst/>
              <a:latin typeface="Calibri" panose="020F0502020204030204" pitchFamily="34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800" dirty="0">
              <a:effectLst/>
              <a:latin typeface="Calibri" panose="020F0502020204030204" pitchFamily="34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Times New Roman" panose="020206030504050203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In the recycling sector, the four priority areas are to 1) invest in advanced processing technologies; 2) develop infrastructure with a suitable capacity to manufacture to the scale of the economy; 3) establish such facilities close to metro areas; and 4) generate material catalogues that detail recycled products information including their provenance and ingredients. </a:t>
            </a:r>
            <a:endParaRPr lang="en-AU" sz="1800" dirty="0">
              <a:effectLst/>
              <a:latin typeface="Calibri" panose="020F0502020204030204" pitchFamily="34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AU" sz="1800" dirty="0">
              <a:effectLst/>
              <a:latin typeface="Calibri" panose="020F0502020204030204" pitchFamily="34" charset="0"/>
              <a:ea typeface="Batang" panose="020B0503020000020004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C75F5-A8E9-40E0-A695-5F1DE97B2ED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62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C75F5-A8E9-40E0-A695-5F1DE97B2ED0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58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5DFA-7698-4411-A2A3-AE2D901DB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D98C3-DABC-41E4-97C2-B9C3F7C28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9B23F-0A6C-4F78-85D8-032C53EF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A442A-4FE1-40F0-A842-15066F6EA423}" type="datetime1">
              <a:rPr lang="en-AU" smtClean="0"/>
              <a:t>5/05/2022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BEF7A-E981-47BD-AEAF-BC1A8485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A081A-85F0-45B6-8E39-56DDD638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186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077-94BB-4968-9530-3DBFA0D2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2A6F6-4F40-4F55-9105-021E992E1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EF070-132C-4E66-99A8-690E34A5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2463-7A30-4143-9469-C1B39C5DD456}" type="datetime1">
              <a:rPr lang="en-AU" smtClean="0"/>
              <a:t>5/05/2022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BA5D8-288A-468B-BFB7-43F58225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7995-A1B4-4AA5-A74F-B44CD728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744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918D3-4AFF-4069-9A14-0523906E9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7D67C-4341-41E0-9CA3-1F7AB04D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429EC-F6C8-4928-86DE-37D9BB85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BD75-7D2B-473C-98D5-3F5C8AEB02B9}" type="datetime1">
              <a:rPr lang="en-AU" smtClean="0"/>
              <a:t>5/05/2022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1044-D0CF-4DEC-912A-C1C937AF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C882-3B7F-4E95-9701-9097CB5E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843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4DBC-DE7C-41CD-B9D4-5FBD202E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B37E3-9887-4B20-BBF3-48FA3C220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82CC8-72F2-409A-A9A7-DAC1A16B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A7474-3821-48AA-965F-27A57E405ECB}" type="datetime1">
              <a:rPr lang="en-AU" smtClean="0"/>
              <a:t>5/05/2022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72E36-7EFB-4BBB-803F-11515C55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5956-C9D9-4572-82BE-16E977AC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276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6D3C-124D-4C5A-B750-FC589098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8FF80-B99B-465D-AB67-D190D7766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55C58-5A74-40E7-A29E-5D24E28E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FE1D7-4C31-4878-902E-84CA43AF259A}" type="datetime1">
              <a:rPr lang="en-AU" smtClean="0"/>
              <a:t>5/05/2022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C030-F0C9-4483-859C-38EEA63D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57833-6FAD-44F0-B4A1-3615571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66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175B-3B39-4A2E-8BE7-AF3C3963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C234B-DE4A-4496-A487-849BE4B13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0504A-FADC-4E06-8D97-E477D197B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2E35D-0E33-4F0C-BE6D-A4FB73E5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46B-3C99-4C34-86E9-77190E124C21}" type="datetime1">
              <a:rPr lang="en-AU" smtClean="0"/>
              <a:t>5/05/2022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59F0A-BA9E-422A-B43D-CEC6DEE6C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1214E-02AB-41D9-AB3B-2C8807C2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28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0550-E389-477C-8070-CA2DF739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71FFC-1B44-4010-A0C5-9EE98D86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29920-67D6-4C91-8F0B-018476049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5DC38-EBCC-49B9-A5D2-2B6C439BE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23C2C-BF04-4D1D-8891-F9BFF3763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F3AE6-76B1-4845-A96A-16632DE2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2955-519A-4BFA-8DED-5ED020469746}" type="datetime1">
              <a:rPr lang="en-AU" smtClean="0"/>
              <a:t>5/05/2022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38DD06-7BEA-41CF-8101-F4B4CD2F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DE659-A257-4191-A14D-6EDCBAC0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756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A807-7058-4245-BE56-3DC1849D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01309-F836-4460-89E0-F1F40AB1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9F5-359F-421B-9810-A0ED1FBEEE85}" type="datetime1">
              <a:rPr lang="en-AU" smtClean="0"/>
              <a:t>5/05/2022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20F3D-34AF-4920-ACA1-BB4BA4B1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FCFF4-0F4E-475E-956F-5F8634DC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6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00514-5CF8-4D2F-9F40-1C040B5D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612-A128-490C-ADB3-C3D97A4F6AB4}" type="datetime1">
              <a:rPr lang="en-AU" smtClean="0"/>
              <a:t>5/05/2022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A577B-0449-49E9-AE14-27675D16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AAB55-66AF-4A4A-8382-BF30C958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782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904D-8F5F-435A-9D85-79F6B0D4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D4EA9-1811-445F-A2EA-4DA547EF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AD579-FC8D-4555-B3E7-E3B147CC9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8CC0-C0DB-4FBB-89E6-3C91B52B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BBCA-9AB7-4468-AC45-45BDCC5DD3FF}" type="datetime1">
              <a:rPr lang="en-AU" smtClean="0"/>
              <a:t>5/05/2022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BEA25-0B87-445C-B2B5-E9FACE79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C10D2-87BA-4BA7-B220-C16CAA62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20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4970-F5FE-4FDE-8DBA-AF3B1138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D40F70-94B3-4C15-8719-03AB892C7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3215C-7EFD-4506-8DFC-71B785A4E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32A33-3A30-48D1-8256-6969BC68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DDFD-DA78-45A5-BDE9-DD3BEE7A9A9F}" type="datetime1">
              <a:rPr lang="en-AU" smtClean="0"/>
              <a:t>5/05/2022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152B3-550A-48BE-961F-7B03AFFE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5A5CC-E2FC-4CFC-9122-AF3A66B9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06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861E5-8716-4303-8364-BEAAED7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8BF6B-5FC9-46B4-8232-338D09555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B300C-B495-413B-8E36-92D28752D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1E6DE-BE11-4075-804F-A087F4991E32}" type="datetime1">
              <a:rPr lang="en-AU" smtClean="0"/>
              <a:t>5/05/2022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F411-785A-4E10-8A6A-7925A026B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0DD26-CC44-454B-B349-AAEE97F77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80D64-8A32-4146-8214-AD92D0F7F8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51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10314" y="28032"/>
            <a:ext cx="1097137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300" dirty="0"/>
              <a:t>1.75 Creation and Stimulation of End Markets</a:t>
            </a:r>
            <a:br>
              <a:rPr lang="en-GB" sz="3300" dirty="0"/>
            </a:br>
            <a:r>
              <a:rPr lang="en-GB" sz="3300" dirty="0"/>
              <a:t>        for Construction and Demolition Waste</a:t>
            </a:r>
            <a:endParaRPr lang="en-AU" sz="33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60E473B-0A2A-472E-AA7B-184983849470}"/>
              </a:ext>
            </a:extLst>
          </p:cNvPr>
          <p:cNvSpPr txBox="1">
            <a:spLocks/>
          </p:cNvSpPr>
          <p:nvPr/>
        </p:nvSpPr>
        <p:spPr>
          <a:xfrm>
            <a:off x="3920252" y="1851816"/>
            <a:ext cx="5804258" cy="2314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3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lang="en-AU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Presenters:</a:t>
            </a:r>
          </a:p>
          <a:p>
            <a:pPr marL="457200" lvl="1" indent="0">
              <a:buNone/>
            </a:pPr>
            <a:r>
              <a:rPr lang="en-AU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Professor Tim Ryley </a:t>
            </a:r>
          </a:p>
          <a:p>
            <a:pPr marL="457200" lvl="1" indent="0">
              <a:buNone/>
            </a:pPr>
            <a:r>
              <a:rPr lang="en-AU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 Savindi Caldera  </a:t>
            </a:r>
          </a:p>
        </p:txBody>
      </p:sp>
      <p:pic>
        <p:nvPicPr>
          <p:cNvPr id="8" name="Content Placeholder 7" descr="A picture containing outdoor, ground, nature, highland&#10;&#10;Description automatically generated">
            <a:extLst>
              <a:ext uri="{FF2B5EF4-FFF2-40B4-BE49-F238E27FC236}">
                <a16:creationId xmlns:a16="http://schemas.microsoft.com/office/drawing/2014/main" id="{1AD00F57-FBBC-4518-BCB5-1CA0D8480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684" y="2755445"/>
            <a:ext cx="4114990" cy="410255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D5EC8-FB58-4C4F-833B-423A14214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241" y="5924645"/>
            <a:ext cx="984887" cy="920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2243E-AB3F-4B23-8687-362802785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557" y="6090500"/>
            <a:ext cx="2107205" cy="73946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B22D69-39DB-40D5-B41D-D52F0961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128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838200" y="160923"/>
            <a:ext cx="9241967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Research approach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B695F2B-C583-4B50-9A64-A4B668D4E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86" y="14889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8A11297-36AF-456F-9D64-1721DD752F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62873"/>
              </p:ext>
            </p:extLst>
          </p:nvPr>
        </p:nvGraphicFramePr>
        <p:xfrm>
          <a:off x="7661371" y="1196549"/>
          <a:ext cx="4387601" cy="316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BA3358F0-242F-487A-8A87-00E1D93A4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977" y="4425803"/>
            <a:ext cx="28508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200" b="1" i="0" u="none" strike="noStrike" cap="none" normalizeH="0" baseline="0" dirty="0" bmk="_Toc82121556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The composition of stakeholder groups among the interviewees</a:t>
            </a:r>
            <a:r>
              <a:rPr kumimoji="0" lang="en-AU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kumimoji="0" lang="en-AU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3AE18-1939-4C79-B6F1-A8E4F3EC595A}"/>
              </a:ext>
            </a:extLst>
          </p:cNvPr>
          <p:cNvSpPr txBox="1"/>
          <p:nvPr/>
        </p:nvSpPr>
        <p:spPr>
          <a:xfrm>
            <a:off x="661085" y="1303923"/>
            <a:ext cx="75872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purposive sampling strategy was employed to recruit a wide range of participants across the C&amp;D waste supply chain.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selection criteria was adequate experience in dealing with the management of waste in Australia.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communication was the method of recruitment.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interviewees were conducted online, using the Microsoft Teams application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interview consisted of several questions covering the main issues and opportunities regarding the development of the market for the recycled C&amp;D waste materials.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27 interviewees were recruited from five states: (1) Western Australia (2) Victoria, (3) Queensland (4) New South Wales (5) South Australia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6F821-3B1D-4294-8015-09720574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02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DFF84-E822-4A40-8AEF-FCA5D0BE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549" y="4741949"/>
            <a:ext cx="7230439" cy="952148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Site visit 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(Wholesale Sands and BMI resource recovery Centre in Woongoolba) 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59CD8-BDAD-4428-97B2-0E0D812CB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B4675-8598-42AB-9B33-7E708C1BA1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Content Placeholder 4" descr="A picture containing outdoor, farm machine&#10;&#10;Description automatically generated">
            <a:extLst>
              <a:ext uri="{FF2B5EF4-FFF2-40B4-BE49-F238E27FC236}">
                <a16:creationId xmlns:a16="http://schemas.microsoft.com/office/drawing/2014/main" id="{270FBAA9-8053-4DA5-871D-50FF2CE155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DC32FF-05B3-46C6-A20D-C54101517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086BB7-93C6-4677-B02E-52B2973517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923B0-6871-425A-865C-2C38E076A3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548715-B260-4FE6-B34E-3E2670B0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552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711954" y="170874"/>
            <a:ext cx="8190267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Barriers towards the creation and stimulation of markets for C&amp;D recycled waste products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EAFDAB-8E87-461D-A2FF-E76F28CB1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1" y="1313874"/>
            <a:ext cx="11313875" cy="5480625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3A9C39-492D-409B-88AC-558E8104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33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838200" y="573237"/>
            <a:ext cx="7498876" cy="1013967"/>
          </a:xfrm>
        </p:spPr>
        <p:txBody>
          <a:bodyPr>
            <a:no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Enablers of the creation and stimulation of markets for C&amp;D recycled waste products</a:t>
            </a:r>
            <a:br>
              <a:rPr lang="en-GB" sz="2600" b="1" dirty="0"/>
            </a:br>
            <a:r>
              <a:rPr lang="en-GB" sz="2600" b="1" dirty="0"/>
              <a:t/>
            </a:r>
            <a:br>
              <a:rPr lang="en-GB" sz="2600" b="1" dirty="0"/>
            </a:br>
            <a:r>
              <a:rPr lang="en-GB" sz="2600" dirty="0"/>
              <a:t/>
            </a:r>
            <a:br>
              <a:rPr lang="en-GB" sz="2600" dirty="0"/>
            </a:br>
            <a:endParaRPr lang="en-GB" sz="26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3E294-276A-41AF-8667-40EF4B2792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8" y="1499635"/>
            <a:ext cx="10238281" cy="5178093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AA421-5049-4963-A280-7A23BC74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216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92779" y="136525"/>
            <a:ext cx="9673696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A framework for waste market development 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FD37D-ACF4-4FF3-B391-FA049BBFE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1105338"/>
            <a:ext cx="12003940" cy="57145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E01AB-3069-4F7E-BBBC-E8D7F027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37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727818" y="237968"/>
            <a:ext cx="9673696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Research Impact-Academic 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F1FE17-EB41-4F5D-917F-D576F96D0742}"/>
              </a:ext>
            </a:extLst>
          </p:cNvPr>
          <p:cNvSpPr txBox="1"/>
          <p:nvPr/>
        </p:nvSpPr>
        <p:spPr>
          <a:xfrm>
            <a:off x="1212290" y="1662810"/>
            <a:ext cx="727695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[Book]: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Construction and demolition waste management in Australia (Nova Science Publishers) -2021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[Journal Articles]: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 articles in ERA listed journals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[Industry/technical reports]: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 reports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[Conference proceedings]: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papers (peer-reviewed)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[Online articles]: 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articles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D0213-E75F-498D-9C74-745D3C80C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980" y="3628755"/>
            <a:ext cx="1967227" cy="2864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81E7F-776A-4AF2-9297-A576FD3FC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381" y="3568543"/>
            <a:ext cx="2104879" cy="263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075F3-0768-46BE-8F37-15873722E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100" y="3568543"/>
            <a:ext cx="2113021" cy="2835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98360E-FD68-440F-A56D-D2E59EB1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15</a:t>
            </a:fld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0C45B0-1455-47AD-AE3C-20EA4AA57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90" y="1190492"/>
            <a:ext cx="1955541" cy="2438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235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701749" y="63500"/>
            <a:ext cx="3361765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Project based book </a:t>
            </a:r>
            <a:br>
              <a:rPr lang="en-GB" sz="2600" b="1" dirty="0"/>
            </a:br>
            <a:r>
              <a:rPr lang="en-GB" sz="2600" b="1" dirty="0"/>
              <a:t>International Impact 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49F04-A012-4CA9-AD04-A0689C0E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25" y="890218"/>
            <a:ext cx="4533138" cy="5652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ECCBC-3F9E-47F5-B0CA-0BEF41BAC977}"/>
              </a:ext>
            </a:extLst>
          </p:cNvPr>
          <p:cNvSpPr txBox="1"/>
          <p:nvPr/>
        </p:nvSpPr>
        <p:spPr>
          <a:xfrm>
            <a:off x="4529508" y="1792681"/>
            <a:ext cx="295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Link: </a:t>
            </a:r>
          </a:p>
          <a:p>
            <a:r>
              <a:rPr lang="en-AU" sz="1700" dirty="0"/>
              <a:t>https://bit.ly/36bY17X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C0D7E-8514-4EA1-A25F-2E1FE8D3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476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763769" y="296009"/>
            <a:ext cx="9673696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Research Impact-Industry 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F1FE17-EB41-4F5D-917F-D576F96D0742}"/>
              </a:ext>
            </a:extLst>
          </p:cNvPr>
          <p:cNvSpPr txBox="1"/>
          <p:nvPr/>
        </p:nvSpPr>
        <p:spPr>
          <a:xfrm>
            <a:off x="1562245" y="1662810"/>
            <a:ext cx="948957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[Online Portal]: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National Construction &amp; Demolition Waste Research and Industry Portal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The Conversation: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38, 346 reads (40% overseas readers)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Invitation by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Department of Agriculture, Water and Environment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to provide input in their waste management workshops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GB" sz="2000" b="1" dirty="0">
              <a:latin typeface="Source Sans Pro" panose="020B0503030403020204" pitchFamily="34" charset="0"/>
              <a:ea typeface="Source Sans Pro" panose="020B0503030403020204" pitchFamily="34" charset="0"/>
              <a:cs typeface="+mj-cs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5CB11-2D31-4DB4-8FC6-72233D23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6495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81283" y="273921"/>
            <a:ext cx="3361765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C&amp;D Waste Portal 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ECCBC-3F9E-47F5-B0CA-0BEF41BAC977}"/>
              </a:ext>
            </a:extLst>
          </p:cNvPr>
          <p:cNvSpPr txBox="1"/>
          <p:nvPr/>
        </p:nvSpPr>
        <p:spPr>
          <a:xfrm>
            <a:off x="7563184" y="5987018"/>
            <a:ext cx="398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Link: </a:t>
            </a:r>
            <a:r>
              <a:rPr lang="en-AU" sz="1700" dirty="0"/>
              <a:t>www.cdwasteportal.com.au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DA096-E71C-4F21-BA1B-DB3C574E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18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8DF83-833E-4979-B43F-67F32E7F68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/>
          <a:stretch/>
        </p:blipFill>
        <p:spPr>
          <a:xfrm>
            <a:off x="733592" y="1206500"/>
            <a:ext cx="6096000" cy="54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8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6D30-E93C-5E44-AAD9-E0241777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5939" y="383091"/>
            <a:ext cx="12290324" cy="646331"/>
          </a:xfrm>
          <a:noFill/>
        </p:spPr>
        <p:txBody>
          <a:bodyPr wrap="square" anchor="t">
            <a:noAutofit/>
          </a:bodyPr>
          <a:lstStyle/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robotoregular"/>
                <a:ea typeface="+mn-ea"/>
                <a:cs typeface="+mn-cs"/>
              </a:rPr>
              <a:t>Connection with CIB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A55A6-7348-5C46-A2DB-E128285E3AC1}"/>
              </a:ext>
            </a:extLst>
          </p:cNvPr>
          <p:cNvSpPr txBox="1"/>
          <p:nvPr/>
        </p:nvSpPr>
        <p:spPr>
          <a:xfrm>
            <a:off x="523414" y="1536174"/>
            <a:ext cx="1114517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AU" sz="23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Project Leader </a:t>
            </a:r>
            <a:r>
              <a:rPr lang="en-AU" sz="23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 Joint Coordinator of </a:t>
            </a:r>
            <a:r>
              <a:rPr lang="en-AU" sz="23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W115 </a:t>
            </a:r>
            <a:r>
              <a:rPr lang="en-AU" sz="2300" b="1" dirty="0"/>
              <a:t>Construction Materials Stewardship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AU" sz="2300" dirty="0"/>
              <a:t>Some activities in progress are: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AU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250" dirty="0"/>
              <a:t>Renewing W115 aims and objectives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250" dirty="0"/>
              <a:t>Recruiting more members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250" dirty="0"/>
              <a:t>Developing collaborative research agenda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AU" sz="2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AU" sz="2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AU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AU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210711-FD3F-E34A-881C-45E9E1D5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4" y="383091"/>
            <a:ext cx="2274079" cy="636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D689D-F524-4115-8A74-1900F8E0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04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10314" y="28032"/>
            <a:ext cx="1097137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300" dirty="0"/>
              <a:t>Research team &amp; expertise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D7D98C6-9D01-4857-9D30-419DC2CF3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6" y="1412311"/>
            <a:ext cx="1063684" cy="952838"/>
          </a:xfrm>
          <a:ln w="19050">
            <a:solidFill>
              <a:schemeClr val="accent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FCFB5-F1B6-4832-ADCC-45CE577D7B1F}"/>
              </a:ext>
            </a:extLst>
          </p:cNvPr>
          <p:cNvSpPr txBox="1"/>
          <p:nvPr/>
        </p:nvSpPr>
        <p:spPr>
          <a:xfrm>
            <a:off x="2098126" y="1402924"/>
            <a:ext cx="2677456" cy="96949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en-GB" sz="1500" b="1" i="0" dirty="0">
                <a:solidFill>
                  <a:schemeClr val="accent1"/>
                </a:solidFill>
                <a:effectLst/>
              </a:rPr>
              <a:t>Professor Tayyab Maqsood</a:t>
            </a:r>
            <a:br>
              <a:rPr lang="en-GB" sz="1500" b="1" i="0" dirty="0">
                <a:solidFill>
                  <a:schemeClr val="accent1"/>
                </a:solidFill>
                <a:effectLst/>
              </a:rPr>
            </a:br>
            <a:r>
              <a:rPr lang="en-GB" sz="1500" b="1" i="0" dirty="0">
                <a:solidFill>
                  <a:schemeClr val="accent1"/>
                </a:solidFill>
                <a:effectLst/>
              </a:rPr>
              <a:t>RMIT University</a:t>
            </a:r>
          </a:p>
          <a:p>
            <a:pPr algn="l" fontAlgn="base"/>
            <a:r>
              <a:rPr lang="en-GB" sz="1500" b="1" dirty="0">
                <a:solidFill>
                  <a:schemeClr val="accent1"/>
                </a:solidFill>
              </a:rPr>
              <a:t>Associate Dean in PM</a:t>
            </a:r>
            <a:endParaRPr lang="en-GB" sz="1500" b="1" i="0" dirty="0">
              <a:solidFill>
                <a:schemeClr val="accent1"/>
              </a:solidFill>
              <a:effectLst/>
            </a:endParaRPr>
          </a:p>
          <a:p>
            <a:pPr algn="l" fontAlgn="base"/>
            <a:r>
              <a:rPr lang="en-GB" sz="1200" b="1" dirty="0">
                <a:solidFill>
                  <a:schemeClr val="tx2"/>
                </a:solidFill>
              </a:rPr>
              <a:t>Supply chain optimisation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F6A034-27CE-4D4E-B9C9-31A5B743298E}"/>
              </a:ext>
            </a:extLst>
          </p:cNvPr>
          <p:cNvGrpSpPr/>
          <p:nvPr/>
        </p:nvGrpSpPr>
        <p:grpSpPr>
          <a:xfrm>
            <a:off x="1010317" y="2531469"/>
            <a:ext cx="3767181" cy="969496"/>
            <a:chOff x="347073" y="2556245"/>
            <a:chExt cx="3767181" cy="9694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1FF9FA-4146-48C0-8B41-C3BCB7DC8409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073" y="2556245"/>
              <a:ext cx="1065600" cy="969496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A090EE-24C3-44FA-9E5F-41640B9205F5}"/>
                </a:ext>
              </a:extLst>
            </p:cNvPr>
            <p:cNvSpPr txBox="1"/>
            <p:nvPr/>
          </p:nvSpPr>
          <p:spPr>
            <a:xfrm>
              <a:off x="1436798" y="2556245"/>
              <a:ext cx="2677456" cy="96949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Dr Salman Shooshtarian </a:t>
              </a:r>
              <a:br>
                <a:rPr lang="en-GB" sz="1500" b="1" i="0" dirty="0">
                  <a:solidFill>
                    <a:schemeClr val="accent1"/>
                  </a:solidFill>
                  <a:effectLst/>
                </a:rPr>
              </a:br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Lecturer </a:t>
              </a:r>
              <a:br>
                <a:rPr lang="en-GB" sz="1500" b="1" i="0" dirty="0">
                  <a:solidFill>
                    <a:schemeClr val="accent1"/>
                  </a:solidFill>
                  <a:effectLst/>
                </a:rPr>
              </a:br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RMIT University</a:t>
              </a:r>
            </a:p>
            <a:p>
              <a:pPr algn="l" fontAlgn="base"/>
              <a:r>
                <a:rPr lang="en-GB" sz="1200" b="1" dirty="0">
                  <a:solidFill>
                    <a:schemeClr val="tx2"/>
                  </a:solidFill>
                </a:rPr>
                <a:t>Circular economy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CC3020-7D67-4FD6-8929-E5AB8935DADC}"/>
              </a:ext>
            </a:extLst>
          </p:cNvPr>
          <p:cNvGrpSpPr/>
          <p:nvPr/>
        </p:nvGrpSpPr>
        <p:grpSpPr>
          <a:xfrm>
            <a:off x="4998080" y="1412311"/>
            <a:ext cx="3745116" cy="969496"/>
            <a:chOff x="4334692" y="1439800"/>
            <a:chExt cx="3745116" cy="9694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BDE109-50DE-4B69-898E-6146CF1801E6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4692" y="1450478"/>
              <a:ext cx="1063684" cy="958818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596917-550D-4B9F-9CF5-F6685F830C5C}"/>
                </a:ext>
              </a:extLst>
            </p:cNvPr>
            <p:cNvSpPr txBox="1"/>
            <p:nvPr/>
          </p:nvSpPr>
          <p:spPr>
            <a:xfrm>
              <a:off x="5402352" y="1439800"/>
              <a:ext cx="2677456" cy="96949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Professor Peter SP Wong</a:t>
              </a:r>
            </a:p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RMIT University</a:t>
              </a:r>
            </a:p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Associate Dean in CM</a:t>
              </a:r>
            </a:p>
            <a:p>
              <a:pPr algn="l" fontAlgn="base"/>
              <a:r>
                <a:rPr lang="en-GB" sz="1200" b="1" dirty="0">
                  <a:solidFill>
                    <a:schemeClr val="tx2"/>
                  </a:solidFill>
                </a:rPr>
                <a:t>Design for Manufacture &amp; Assembly</a:t>
              </a:r>
              <a:endParaRPr lang="en-GB" sz="1500" b="1" i="0" dirty="0">
                <a:solidFill>
                  <a:schemeClr val="accent1"/>
                </a:solidFill>
                <a:effectLst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485FD-7377-4E2A-AF76-D8D4325CC7C0}"/>
              </a:ext>
            </a:extLst>
          </p:cNvPr>
          <p:cNvGrpSpPr/>
          <p:nvPr/>
        </p:nvGrpSpPr>
        <p:grpSpPr>
          <a:xfrm>
            <a:off x="1032526" y="3617588"/>
            <a:ext cx="3743056" cy="969496"/>
            <a:chOff x="371198" y="3761773"/>
            <a:chExt cx="3743056" cy="9694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83E2A7-7F47-42DB-919B-AD9FF89287A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98" y="3769244"/>
              <a:ext cx="1065600" cy="949774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80998D-EEA4-4746-88D3-28F350010CA3}"/>
                </a:ext>
              </a:extLst>
            </p:cNvPr>
            <p:cNvSpPr txBox="1"/>
            <p:nvPr/>
          </p:nvSpPr>
          <p:spPr>
            <a:xfrm>
              <a:off x="1436798" y="3761773"/>
              <a:ext cx="2677456" cy="96949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Professor Tim Ryley </a:t>
              </a:r>
            </a:p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Griffith University</a:t>
              </a:r>
            </a:p>
            <a:p>
              <a:pPr algn="l" fontAlgn="base"/>
              <a:r>
                <a:rPr lang="en-GB" sz="1500" b="1" dirty="0">
                  <a:solidFill>
                    <a:schemeClr val="accent1"/>
                  </a:solidFill>
                </a:rPr>
                <a:t>Head of Aviation </a:t>
              </a:r>
              <a:endParaRPr lang="en-GB" sz="1500" b="1" i="0" dirty="0">
                <a:solidFill>
                  <a:schemeClr val="accent1"/>
                </a:solidFill>
                <a:effectLst/>
              </a:endParaRPr>
            </a:p>
            <a:p>
              <a:pPr algn="l" fontAlgn="base"/>
              <a:r>
                <a:rPr lang="en-GB" sz="1200" b="1" dirty="0">
                  <a:solidFill>
                    <a:schemeClr val="tx2"/>
                  </a:solidFill>
                </a:rPr>
                <a:t>Behavioural change </a:t>
              </a:r>
              <a:endParaRPr lang="en-GB" sz="1200" b="1" i="0" dirty="0">
                <a:solidFill>
                  <a:schemeClr val="accent1"/>
                </a:solidFill>
                <a:effectLst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D3BD02-1C80-444E-A966-C29DB6A95FAC}"/>
              </a:ext>
            </a:extLst>
          </p:cNvPr>
          <p:cNvGrpSpPr/>
          <p:nvPr/>
        </p:nvGrpSpPr>
        <p:grpSpPr>
          <a:xfrm>
            <a:off x="1010317" y="4788749"/>
            <a:ext cx="3747032" cy="954107"/>
            <a:chOff x="346929" y="4736342"/>
            <a:chExt cx="3747032" cy="95410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55CD7C-3285-422C-82BB-26F4DA6E25CC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929" y="4736342"/>
              <a:ext cx="1065600" cy="949774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77B4CD-C3BD-48D9-B9BD-91417F635920}"/>
                </a:ext>
              </a:extLst>
            </p:cNvPr>
            <p:cNvSpPr txBox="1"/>
            <p:nvPr/>
          </p:nvSpPr>
          <p:spPr>
            <a:xfrm>
              <a:off x="1428677" y="4736342"/>
              <a:ext cx="2665284" cy="95410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Dr Savindi Caldera</a:t>
              </a:r>
            </a:p>
            <a:p>
              <a:pPr algn="l" fontAlgn="base"/>
              <a:r>
                <a:rPr lang="en-GB" sz="1400" b="1" i="0" dirty="0">
                  <a:solidFill>
                    <a:schemeClr val="accent1"/>
                  </a:solidFill>
                  <a:effectLst/>
                </a:rPr>
                <a:t>Griffith University</a:t>
              </a:r>
            </a:p>
            <a:p>
              <a:pPr algn="l" fontAlgn="base"/>
              <a:r>
                <a:rPr lang="en-GB" sz="1500" b="1" dirty="0">
                  <a:solidFill>
                    <a:schemeClr val="accent1"/>
                  </a:solidFill>
                </a:rPr>
                <a:t>Research Fellow </a:t>
              </a:r>
            </a:p>
            <a:p>
              <a:pPr fontAlgn="base"/>
              <a:r>
                <a:rPr lang="en-GB" sz="1200" b="1" dirty="0">
                  <a:solidFill>
                    <a:schemeClr val="tx2"/>
                  </a:solidFill>
                </a:rPr>
                <a:t>Green construction &amp; manufacturing</a:t>
              </a:r>
              <a:endParaRPr lang="en-GB" sz="1500" b="1" i="0" dirty="0">
                <a:solidFill>
                  <a:schemeClr val="accent1"/>
                </a:solidFill>
                <a:effectLst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492B2C-ACA4-44CB-A806-2272A42E7F18}"/>
              </a:ext>
            </a:extLst>
          </p:cNvPr>
          <p:cNvGrpSpPr/>
          <p:nvPr/>
        </p:nvGrpSpPr>
        <p:grpSpPr>
          <a:xfrm>
            <a:off x="4998224" y="2522182"/>
            <a:ext cx="3743056" cy="969496"/>
            <a:chOff x="4112194" y="3525324"/>
            <a:chExt cx="3743056" cy="96949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00B087-0A8C-48A2-89B5-D49B1EF15973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2194" y="3536639"/>
              <a:ext cx="1065600" cy="952838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7FFA56-B4E6-424B-82E5-E1D75DB5F841}"/>
                </a:ext>
              </a:extLst>
            </p:cNvPr>
            <p:cNvSpPr txBox="1"/>
            <p:nvPr/>
          </p:nvSpPr>
          <p:spPr>
            <a:xfrm>
              <a:off x="5177794" y="3525324"/>
              <a:ext cx="2677456" cy="96949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Dr Atiq Zaman</a:t>
              </a:r>
            </a:p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Senior Lecturer </a:t>
              </a:r>
            </a:p>
            <a:p>
              <a:pPr algn="l" fontAlgn="base"/>
              <a:r>
                <a:rPr lang="en-GB" sz="1500" b="1" dirty="0">
                  <a:solidFill>
                    <a:schemeClr val="accent1"/>
                  </a:solidFill>
                </a:rPr>
                <a:t>Curtin University</a:t>
              </a:r>
            </a:p>
            <a:p>
              <a:pPr algn="l" fontAlgn="base"/>
              <a:r>
                <a:rPr lang="en-AU" sz="1200" b="1" dirty="0">
                  <a:solidFill>
                    <a:schemeClr val="tx2"/>
                  </a:solidFill>
                </a:rPr>
                <a:t>Sustainable waste management</a:t>
              </a:r>
              <a:r>
                <a:rPr lang="en-GB" sz="1200" b="1" dirty="0">
                  <a:solidFill>
                    <a:schemeClr val="tx2"/>
                  </a:solidFill>
                </a:rPr>
                <a:t>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BA2A1D-896A-45B6-B50D-4AC0E9C6468D}"/>
              </a:ext>
            </a:extLst>
          </p:cNvPr>
          <p:cNvGrpSpPr/>
          <p:nvPr/>
        </p:nvGrpSpPr>
        <p:grpSpPr>
          <a:xfrm>
            <a:off x="5006370" y="3615198"/>
            <a:ext cx="3734910" cy="969496"/>
            <a:chOff x="4334692" y="3644040"/>
            <a:chExt cx="3734910" cy="96949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B0E1D6-F2F5-4506-8BBC-B78107B7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692" y="3663762"/>
              <a:ext cx="1065600" cy="937523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A89C76-340A-41D1-A445-BAB35E458036}"/>
                </a:ext>
              </a:extLst>
            </p:cNvPr>
            <p:cNvSpPr txBox="1"/>
            <p:nvPr/>
          </p:nvSpPr>
          <p:spPr>
            <a:xfrm>
              <a:off x="5392146" y="3644040"/>
              <a:ext cx="2677456" cy="96949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GB" sz="1500" b="1" i="0" dirty="0">
                  <a:solidFill>
                    <a:schemeClr val="accent1"/>
                  </a:solidFill>
                  <a:effectLst/>
                </a:rPr>
                <a:t>A/Prof Rebecca Yang</a:t>
              </a:r>
            </a:p>
            <a:p>
              <a:pPr algn="l" fontAlgn="base"/>
              <a:r>
                <a:rPr lang="en-GB" sz="1500" b="1" dirty="0">
                  <a:solidFill>
                    <a:schemeClr val="accent1"/>
                  </a:solidFill>
                </a:rPr>
                <a:t>RMIT University</a:t>
              </a:r>
            </a:p>
            <a:p>
              <a:pPr algn="l" fontAlgn="base"/>
              <a:r>
                <a:rPr lang="en-GB" sz="1500" b="1" dirty="0">
                  <a:solidFill>
                    <a:schemeClr val="accent1"/>
                  </a:solidFill>
                </a:rPr>
                <a:t>Leader of Solar Energy Lab</a:t>
              </a:r>
            </a:p>
            <a:p>
              <a:pPr algn="l" fontAlgn="base"/>
              <a:r>
                <a:rPr lang="en-AU" sz="1200" b="1" dirty="0">
                  <a:solidFill>
                    <a:schemeClr val="tx2"/>
                  </a:solidFill>
                </a:rPr>
                <a:t>Construction innovation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4BC40-5C32-467B-81EB-5E41DE39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90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728220" y="63500"/>
            <a:ext cx="510988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Conclusions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ECCBC-3F9E-47F5-B0CA-0BEF41BAC977}"/>
              </a:ext>
            </a:extLst>
          </p:cNvPr>
          <p:cNvSpPr txBox="1"/>
          <p:nvPr/>
        </p:nvSpPr>
        <p:spPr>
          <a:xfrm>
            <a:off x="838200" y="1199982"/>
            <a:ext cx="999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SBEnrc project provided a detailed synopsis of end-markets’ operation and set-up for C&amp;D waste recyclables in Australia. </a:t>
            </a:r>
          </a:p>
          <a:p>
            <a:endParaRPr lang="en-AU" dirty="0"/>
          </a:p>
          <a:p>
            <a:r>
              <a:rPr lang="en-AU" dirty="0"/>
              <a:t>This project may drive circularity of waste recyclables in the housing, building and infrastructure sectors in Australia and improve the demand for C&amp;D waste recyclables. </a:t>
            </a:r>
          </a:p>
          <a:p>
            <a:endParaRPr lang="en-AU" dirty="0"/>
          </a:p>
          <a:p>
            <a:r>
              <a:rPr lang="en-AU" dirty="0"/>
              <a:t>The outcomes of this research may assist policymakers to identify the opportunities and challenges in sustainable waste management; encourage the industry to reduce its impact on the environment; motivate waste recovery facilities to find demand for their products; and help the public to benefit from a sustainable society. </a:t>
            </a:r>
            <a:endParaRPr lang="en-AU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E49BE-1C5C-4CF7-8584-C6C4DAE0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800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754912" y="123609"/>
            <a:ext cx="510988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Moving forwards</a:t>
            </a: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ECCBC-3F9E-47F5-B0CA-0BEF41BAC977}"/>
              </a:ext>
            </a:extLst>
          </p:cNvPr>
          <p:cNvSpPr txBox="1"/>
          <p:nvPr/>
        </p:nvSpPr>
        <p:spPr>
          <a:xfrm>
            <a:off x="1089535" y="1266609"/>
            <a:ext cx="9999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dirty="0"/>
              <a:t>In this project, we focused on developing an understanding of trading C&amp;D waste recyclables in Australia. </a:t>
            </a:r>
          </a:p>
          <a:p>
            <a:pPr algn="just"/>
            <a:endParaRPr lang="en-AU" dirty="0"/>
          </a:p>
          <a:p>
            <a:pPr algn="just"/>
            <a:r>
              <a:rPr lang="en-AU" dirty="0"/>
              <a:t>The next challenge is to bridge the missing link for enhancing the sustainable use of recyclables in construction projects.</a:t>
            </a:r>
          </a:p>
          <a:p>
            <a:pPr algn="just"/>
            <a:endParaRPr lang="en-AU" dirty="0"/>
          </a:p>
          <a:p>
            <a:pPr algn="just"/>
            <a:r>
              <a:rPr lang="en-AU" dirty="0"/>
              <a:t> Chief among others</a:t>
            </a:r>
            <a:r>
              <a:rPr lang="en-US" dirty="0"/>
              <a:t> </a:t>
            </a:r>
            <a:r>
              <a:rPr lang="en-AU" dirty="0"/>
              <a:t> are identifying factors affecting the use of products with recycled content; developing a certification program assuring their quality and performance; creating design guidelines to increase their uptake; and exploring education-based strategies to change behaviour among stakeholders towards their increased application in construction projects. </a:t>
            </a:r>
          </a:p>
          <a:p>
            <a:pPr algn="just"/>
            <a:endParaRPr lang="en-AU" dirty="0"/>
          </a:p>
          <a:p>
            <a:pPr algn="just"/>
            <a:r>
              <a:rPr lang="en-AU" dirty="0"/>
              <a:t>Such efforts are needed to ensure increased business opportunities and benefits for manufacturers of such products and to achieve circular supply chain sustainability.</a:t>
            </a:r>
            <a:endParaRPr lang="en-AU" b="1" dirty="0"/>
          </a:p>
        </p:txBody>
      </p:sp>
      <p:pic>
        <p:nvPicPr>
          <p:cNvPr id="7" name="Content Placeholder 4" descr="A picture containing outdoor, farm machine&#10;&#10;Description automatically generated">
            <a:extLst>
              <a:ext uri="{FF2B5EF4-FFF2-40B4-BE49-F238E27FC236}">
                <a16:creationId xmlns:a16="http://schemas.microsoft.com/office/drawing/2014/main" id="{DDF83083-0719-4DA9-81C0-90B597A07F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3208" y="4698956"/>
            <a:ext cx="3797984" cy="2010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3D661-002D-4EDA-8A54-4033F98B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75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10314" y="28032"/>
            <a:ext cx="1097137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100" dirty="0"/>
              <a:t>C&amp;D Waste Project Research Pathway (2018-2023)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B69F7C8-70BC-41BB-B42C-2F6929776851}"/>
              </a:ext>
            </a:extLst>
          </p:cNvPr>
          <p:cNvGrpSpPr/>
          <p:nvPr/>
        </p:nvGrpSpPr>
        <p:grpSpPr>
          <a:xfrm>
            <a:off x="8630550" y="1680139"/>
            <a:ext cx="3346704" cy="4428310"/>
            <a:chOff x="8738616" y="1527048"/>
            <a:chExt cx="3346704" cy="442831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479206-B770-4BFD-9737-B065E0618DE4}"/>
                </a:ext>
              </a:extLst>
            </p:cNvPr>
            <p:cNvSpPr/>
            <p:nvPr/>
          </p:nvSpPr>
          <p:spPr>
            <a:xfrm>
              <a:off x="8738616" y="1527048"/>
              <a:ext cx="3346704" cy="3593592"/>
            </a:xfrm>
            <a:prstGeom prst="roundRect">
              <a:avLst/>
            </a:prstGeom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2300" b="1" dirty="0">
                  <a:solidFill>
                    <a:schemeClr val="accent2"/>
                  </a:solidFill>
                  <a:latin typeface="Berlin Sans FB Demi" panose="020E0802020502020306" pitchFamily="34" charset="0"/>
                </a:rPr>
                <a:t>Project 1.85</a:t>
              </a:r>
            </a:p>
            <a:p>
              <a:pPr algn="ctr"/>
              <a:endParaRPr lang="en-AU" dirty="0"/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Identify factors influencing the use of recycled products 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Develop framework for recycled product certification program Application of sustainable procurement in Australia 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Develop stakeholder guided behavioural change strategies </a:t>
              </a:r>
              <a:endParaRPr lang="en-AU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BE32D7C-7080-475D-AB8F-CC206E320FFB}"/>
                </a:ext>
              </a:extLst>
            </p:cNvPr>
            <p:cNvSpPr/>
            <p:nvPr/>
          </p:nvSpPr>
          <p:spPr>
            <a:xfrm>
              <a:off x="9022080" y="5294376"/>
              <a:ext cx="2642616" cy="660982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In progress (2021-2023)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391C82-098F-4EE2-9A9F-70188312FB61}"/>
              </a:ext>
            </a:extLst>
          </p:cNvPr>
          <p:cNvGrpSpPr/>
          <p:nvPr/>
        </p:nvGrpSpPr>
        <p:grpSpPr>
          <a:xfrm>
            <a:off x="4380114" y="1680139"/>
            <a:ext cx="4312920" cy="4428310"/>
            <a:chOff x="4488180" y="1527048"/>
            <a:chExt cx="4312920" cy="442831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71FF25A-F7AA-4899-BCBE-EBC93548FF78}"/>
                </a:ext>
              </a:extLst>
            </p:cNvPr>
            <p:cNvSpPr/>
            <p:nvPr/>
          </p:nvSpPr>
          <p:spPr>
            <a:xfrm>
              <a:off x="4488180" y="1527048"/>
              <a:ext cx="3346704" cy="3593592"/>
            </a:xfrm>
            <a:prstGeom prst="roundRect">
              <a:avLst/>
            </a:prstGeom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2300" b="1" dirty="0">
                  <a:solidFill>
                    <a:schemeClr val="accent2"/>
                  </a:solidFill>
                  <a:latin typeface="Berlin Sans FB Demi" panose="020E0802020502020306" pitchFamily="34" charset="0"/>
                </a:rPr>
                <a:t>Project 1.75</a:t>
              </a:r>
            </a:p>
            <a:p>
              <a:pPr algn="ctr"/>
              <a:endParaRPr lang="en-AU" dirty="0"/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Review waste regulations  governing market development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Analyse the existing markets operation 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Application of sustainable procurement in Australia 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Develop a framework for waste market creation and stimulation</a:t>
              </a:r>
              <a:endParaRPr lang="en-AU" dirty="0"/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F08899A7-B406-4A2B-BB13-21362263F423}"/>
                </a:ext>
              </a:extLst>
            </p:cNvPr>
            <p:cNvSpPr/>
            <p:nvPr/>
          </p:nvSpPr>
          <p:spPr>
            <a:xfrm rot="5400000">
              <a:off x="7635240" y="2756916"/>
              <a:ext cx="1143000" cy="1188720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285939B-CAE0-4439-8564-55ADDE4C5C76}"/>
                </a:ext>
              </a:extLst>
            </p:cNvPr>
            <p:cNvSpPr/>
            <p:nvPr/>
          </p:nvSpPr>
          <p:spPr>
            <a:xfrm>
              <a:off x="4774692" y="5294376"/>
              <a:ext cx="2642616" cy="660982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Completed (2020-2021)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CCAA2F-74B8-4572-8781-FD6C94779496}"/>
              </a:ext>
            </a:extLst>
          </p:cNvPr>
          <p:cNvGrpSpPr/>
          <p:nvPr/>
        </p:nvGrpSpPr>
        <p:grpSpPr>
          <a:xfrm>
            <a:off x="67194" y="1680139"/>
            <a:ext cx="4459982" cy="4428310"/>
            <a:chOff x="175260" y="1527048"/>
            <a:chExt cx="4459982" cy="442831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ACC4EA7-6BA6-4018-BA9D-1A2C1DD451DB}"/>
                </a:ext>
              </a:extLst>
            </p:cNvPr>
            <p:cNvSpPr/>
            <p:nvPr/>
          </p:nvSpPr>
          <p:spPr>
            <a:xfrm>
              <a:off x="175260" y="1527048"/>
              <a:ext cx="3346704" cy="3593592"/>
            </a:xfrm>
            <a:prstGeom prst="roundRect">
              <a:avLst/>
            </a:prstGeom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2300" b="1" dirty="0">
                  <a:solidFill>
                    <a:schemeClr val="accent2"/>
                  </a:solidFill>
                  <a:latin typeface="Berlin Sans FB Demi" panose="020E0802020502020306" pitchFamily="34" charset="0"/>
                </a:rPr>
                <a:t>Project 1.65</a:t>
              </a:r>
            </a:p>
            <a:p>
              <a:pPr algn="ctr"/>
              <a:endParaRPr lang="en-AU" dirty="0"/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Review jurisdictional waste regulations  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Consistent approach to define and measure C&amp;D waste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Economic factors governing C&amp;D waste recovery </a:t>
              </a:r>
            </a:p>
            <a:p>
              <a:pPr marL="265113" indent="-265113">
                <a:buAutoNum type="arabicPeriod"/>
              </a:pPr>
              <a:r>
                <a:rPr lang="en-AU" sz="1500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Develop an integrated supply chain lifecycle model </a:t>
              </a:r>
            </a:p>
            <a:p>
              <a:pPr algn="ctr"/>
              <a:endParaRPr lang="en-AU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1EE4E9E-BB48-4618-9CEF-C5DE61218BC7}"/>
                </a:ext>
              </a:extLst>
            </p:cNvPr>
            <p:cNvSpPr/>
            <p:nvPr/>
          </p:nvSpPr>
          <p:spPr>
            <a:xfrm>
              <a:off x="521208" y="5294376"/>
              <a:ext cx="2642616" cy="660982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Completed (2018-2020)</a:t>
              </a:r>
            </a:p>
          </p:txBody>
        </p:sp>
        <p:sp>
          <p:nvSpPr>
            <p:cNvPr id="39" name="Arrow: Up 38">
              <a:extLst>
                <a:ext uri="{FF2B5EF4-FFF2-40B4-BE49-F238E27FC236}">
                  <a16:creationId xmlns:a16="http://schemas.microsoft.com/office/drawing/2014/main" id="{4F0DFDD0-D37B-4CC5-A93E-7C0AB86EC4FD}"/>
                </a:ext>
              </a:extLst>
            </p:cNvPr>
            <p:cNvSpPr/>
            <p:nvPr/>
          </p:nvSpPr>
          <p:spPr>
            <a:xfrm rot="5400000">
              <a:off x="3438523" y="2726057"/>
              <a:ext cx="1143000" cy="1250438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7572D-E1D2-4FCC-9488-9922A6DD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873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10314" y="28032"/>
            <a:ext cx="1097137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100" dirty="0"/>
              <a:t>Project 1.75 Aims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382013-EA77-4D08-8C3C-2DB3E3ACEF38}"/>
              </a:ext>
            </a:extLst>
          </p:cNvPr>
          <p:cNvSpPr txBox="1"/>
          <p:nvPr/>
        </p:nvSpPr>
        <p:spPr>
          <a:xfrm>
            <a:off x="610314" y="1528931"/>
            <a:ext cx="108903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a national understanding of the operation and capacity of existing end markets for C&amp;D waste in Australian jurisdictions.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a</a:t>
            </a: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gap analysis was conducted to establish the need for new potential end markets and strategies to create these new markets will be provided.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Suggest strategies for improved management of C&amp;D waste, which will create new opportunities, contributing to new business development, business growth, higher employment and stronger economic conditions.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1108A-E6B9-4939-A635-2E4E6ACD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4389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10314" y="28032"/>
            <a:ext cx="10971372" cy="1143000"/>
          </a:xfrm>
        </p:spPr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100" dirty="0"/>
              <a:t>Project 1.75 Industry outcome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382013-EA77-4D08-8C3C-2DB3E3ACEF38}"/>
              </a:ext>
            </a:extLst>
          </p:cNvPr>
          <p:cNvSpPr txBox="1"/>
          <p:nvPr/>
        </p:nvSpPr>
        <p:spPr>
          <a:xfrm>
            <a:off x="292815" y="1171032"/>
            <a:ext cx="7406909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 review of C&amp;D waste management regulations that impact end markets for C&amp;D waste in Australia;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relevant specifications/guidelines/standards affecting the use of recycle materials and make appropriate recommendations;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an understanding of economic drivers/barriers contributing to the successful operation of end markets and their stimulation;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an understanding of sustainable procurement guidelines impacting on the operation of C&amp;D waste end markets;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a model and associated guideline to create and stimulate end markets for C&amp;D waste in Australia.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C21D3-76A8-4049-8F71-9BD558D791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7699724" y="2151314"/>
            <a:ext cx="4199461" cy="29783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5F3DCA-CE63-40E2-92C6-6CD69758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47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43028" y="50800"/>
            <a:ext cx="9673696" cy="1143000"/>
          </a:xfrm>
        </p:spPr>
        <p:txBody>
          <a:bodyPr>
            <a:normAutofit fontScale="90000"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Objective 1. </a:t>
            </a:r>
            <a:r>
              <a:rPr lang="en-GB" sz="2400" b="1" dirty="0"/>
              <a:t>Review and identify state waste regulations affecting the development and operation of end-markets for C&amp;D waste stream</a:t>
            </a:r>
            <a:r>
              <a:rPr lang="en-GB" sz="3100" dirty="0"/>
              <a:t/>
            </a:r>
            <a:br>
              <a:rPr lang="en-GB" sz="3100" dirty="0"/>
            </a:b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6819D-B322-4632-8234-744820A0F3A4}"/>
              </a:ext>
            </a:extLst>
          </p:cNvPr>
          <p:cNvSpPr txBox="1"/>
          <p:nvPr/>
        </p:nvSpPr>
        <p:spPr>
          <a:xfrm>
            <a:off x="279400" y="1997838"/>
            <a:ext cx="65706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review demonstrates differences and similarities in the Australian states and territories regulatory frameworks concerning the development and stimulation of end markets for C&amp;D waste recyclables. </a:t>
            </a:r>
          </a:p>
          <a:p>
            <a:pPr algn="just"/>
            <a:endParaRPr lang="en-GB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analysed 102 federal, state and territories government policies, standards, guidelines, legislation and specifications to determine the extent to which the Australian regulatory frameworks are in favour or against C&amp;D waste market development </a:t>
            </a:r>
            <a:endParaRPr lang="en-A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6B05E-F2AF-4317-9E14-6724FD0E9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417" y="1536701"/>
            <a:ext cx="4324215" cy="37046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E587F-CFF4-4852-A67A-2A0F033B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4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43028" y="203200"/>
            <a:ext cx="9243019" cy="1143000"/>
          </a:xfrm>
        </p:spPr>
        <p:txBody>
          <a:bodyPr>
            <a:normAutofit fontScale="90000"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Objective 2. </a:t>
            </a:r>
            <a:r>
              <a:rPr lang="en-GB" sz="2400" b="1" dirty="0"/>
              <a:t>Analyse the operation of existing markets in Australian jurisdictions identifying related economic and technical barriers</a:t>
            </a:r>
            <a:br>
              <a:rPr lang="en-GB" sz="2400" b="1" dirty="0"/>
            </a:br>
            <a:r>
              <a:rPr lang="en-GB" sz="3100" dirty="0"/>
              <a:t/>
            </a:r>
            <a:br>
              <a:rPr lang="en-GB" sz="3100" dirty="0"/>
            </a:b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40C1C-6F38-47C1-AA41-52F3DFB2B07C}"/>
              </a:ext>
            </a:extLst>
          </p:cNvPr>
          <p:cNvSpPr txBox="1"/>
          <p:nvPr/>
        </p:nvSpPr>
        <p:spPr>
          <a:xfrm>
            <a:off x="143028" y="1862246"/>
            <a:ext cx="78833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This review demonstrates differences and similarities in the existing end markets operation for C&amp;D waste resources across Australian states and territories.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For each state and territory, several recommendations are provided that can assist policymakers, researchers, and practitioners to contribute to the creation and stimulation of end markets.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This report identified major barriers to the operation of existing C&amp;D waste end markets based on literature review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To overcome these barriers, several strategies are put forward</a:t>
            </a:r>
            <a:endParaRPr lang="en-AU" dirty="0">
              <a:solidFill>
                <a:srgbClr val="333333"/>
              </a:solidFill>
              <a:latin typeface="roboto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8BF7B-0F94-4F71-952C-3F7F74C18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1" y="1836769"/>
            <a:ext cx="3227294" cy="344179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9F9A36-DAAE-4D9D-A45E-62480EC7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04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80275" y="273921"/>
            <a:ext cx="9673696" cy="1143000"/>
          </a:xfrm>
        </p:spPr>
        <p:txBody>
          <a:bodyPr>
            <a:normAutofit fontScale="90000"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Objective 3. </a:t>
            </a:r>
            <a:r>
              <a:rPr lang="en-GB" sz="2400" b="1" dirty="0"/>
              <a:t>Review how sustainable procurement guidelines in Australia may enhance operation and size of C&amp;D waste end markets</a:t>
            </a:r>
            <a:br>
              <a:rPr lang="en-GB" sz="2400" b="1" dirty="0"/>
            </a:br>
            <a:r>
              <a:rPr lang="en-GB" sz="3100" dirty="0"/>
              <a:t/>
            </a:r>
            <a:br>
              <a:rPr lang="en-GB" sz="3100" dirty="0"/>
            </a:b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339824-CE9D-453F-8A1C-52FB54B73444}"/>
              </a:ext>
            </a:extLst>
          </p:cNvPr>
          <p:cNvSpPr txBox="1"/>
          <p:nvPr/>
        </p:nvSpPr>
        <p:spPr>
          <a:xfrm>
            <a:off x="763572" y="1651721"/>
            <a:ext cx="571272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It is argued that purchasing power of the government can create demand for recycled C&amp;D products.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This report reviewed sustainable procurement policies and practices in Australia and overseas.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To further understand the effectiveness of sustainable procurement initiatives, the major enablers and drivers of the adoption of SP were identified.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This is completed with demonstration of sustainable procurement models that can be applied to C&amp;D waste stream. </a:t>
            </a:r>
            <a:endParaRPr lang="en-AU" dirty="0">
              <a:solidFill>
                <a:srgbClr val="333333"/>
              </a:solidFill>
              <a:latin typeface="roboto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8A731-6BF6-4846-A158-4481F31D3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761" y="1797837"/>
            <a:ext cx="3564698" cy="44727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BE99EC-66F1-41FD-8E93-F1949466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680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80275" y="436726"/>
            <a:ext cx="9673696" cy="1143000"/>
          </a:xfrm>
        </p:spPr>
        <p:txBody>
          <a:bodyPr>
            <a:normAutofit fontScale="90000"/>
          </a:bodyPr>
          <a:lstStyle>
            <a:lvl1pPr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GB" sz="2600" b="1" dirty="0"/>
              <a:t>Objective 4. </a:t>
            </a:r>
            <a:r>
              <a:rPr lang="en-GB" sz="2400" b="1" dirty="0"/>
              <a:t>Develop and validate a model for development of markets for C&amp;D waste in Australian states in the context of related regulations.</a:t>
            </a:r>
            <a:br>
              <a:rPr lang="en-GB" sz="2400" b="1" dirty="0"/>
            </a:br>
            <a:r>
              <a:rPr lang="en-GB" sz="2400" b="1" dirty="0"/>
              <a:t/>
            </a:r>
            <a:br>
              <a:rPr lang="en-GB" sz="2400" b="1" dirty="0"/>
            </a:br>
            <a:r>
              <a:rPr lang="en-GB" sz="3100" dirty="0"/>
              <a:t/>
            </a:r>
            <a:br>
              <a:rPr lang="en-GB" sz="3100" dirty="0"/>
            </a:br>
            <a:endParaRPr lang="en-GB" sz="31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38200" y="1080221"/>
            <a:ext cx="10515600" cy="1890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24" y="28032"/>
            <a:ext cx="2232248" cy="817389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5DCDE66-D127-4715-9567-5C9943D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60960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84CFB-FFF8-4C75-AC81-1F529A1B7A0C}"/>
              </a:ext>
            </a:extLst>
          </p:cNvPr>
          <p:cNvSpPr txBox="1"/>
          <p:nvPr/>
        </p:nvSpPr>
        <p:spPr>
          <a:xfrm>
            <a:off x="447773" y="1443294"/>
            <a:ext cx="110717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The creation and stimulation of end-markets for C&amp;D waste require the involvement of various parties.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Drawing on interviews with 27 C&amp;D waste experts in four states (WA, Vic, QLD, NSW and SA), this report provides an insight into the main challenges and opportunities in end-market development as identified by key stakeholders.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Where possible recommendations for reforms based on comparative analysis of state-based information are provided.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333333"/>
              </a:solidFill>
              <a:latin typeface="robotoregular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robotoregular"/>
              </a:rPr>
              <a:t>While we made every effort to recruit participants representing various stakeholder groups, it is noteworthy that the results presented in this report are indicative and not inclusive. </a:t>
            </a:r>
            <a:endParaRPr lang="en-AU" dirty="0">
              <a:solidFill>
                <a:srgbClr val="333333"/>
              </a:solidFill>
              <a:latin typeface="robotoregular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B894D-35C4-4BBF-AB59-CEDC13EE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0D64-8A32-4146-8214-AD92D0F7F8F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546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899B031002D4AB69421D85EAB54C4" ma:contentTypeVersion="13" ma:contentTypeDescription="Create a new document." ma:contentTypeScope="" ma:versionID="6937166cbef21f2d1fe85b2685716c4d">
  <xsd:schema xmlns:xsd="http://www.w3.org/2001/XMLSchema" xmlns:xs="http://www.w3.org/2001/XMLSchema" xmlns:p="http://schemas.microsoft.com/office/2006/metadata/properties" xmlns:ns3="8398cf50-eaa3-435c-afa6-f6d15ce00c08" xmlns:ns4="06deb609-ee1b-41e8-876b-59c28e07861f" targetNamespace="http://schemas.microsoft.com/office/2006/metadata/properties" ma:root="true" ma:fieldsID="27a80a15093ded5862fdef75455355ad" ns3:_="" ns4:_="">
    <xsd:import namespace="8398cf50-eaa3-435c-afa6-f6d15ce00c08"/>
    <xsd:import namespace="06deb609-ee1b-41e8-876b-59c28e0786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8cf50-eaa3-435c-afa6-f6d15ce00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eb609-ee1b-41e8-876b-59c28e078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120851-C29B-4DB2-847C-D9843AC6D7E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6deb609-ee1b-41e8-876b-59c28e07861f"/>
    <ds:schemaRef ds:uri="http://purl.org/dc/elements/1.1/"/>
    <ds:schemaRef ds:uri="http://schemas.microsoft.com/office/2006/metadata/properties"/>
    <ds:schemaRef ds:uri="http://schemas.microsoft.com/office/2006/documentManagement/types"/>
    <ds:schemaRef ds:uri="8398cf50-eaa3-435c-afa6-f6d15ce00c0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E62272-956F-4D45-B1BA-63BD4AF48C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5B3AD9-38A5-461E-80AC-07158D5FDD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98cf50-eaa3-435c-afa6-f6d15ce00c08"/>
    <ds:schemaRef ds:uri="06deb609-ee1b-41e8-876b-59c28e078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1586</Words>
  <Application>Microsoft Office PowerPoint</Application>
  <PresentationFormat>Widescreen</PresentationFormat>
  <Paragraphs>198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Batang</vt:lpstr>
      <vt:lpstr>Berlin Sans FB Demi</vt:lpstr>
      <vt:lpstr>Calibri</vt:lpstr>
      <vt:lpstr>Calibri Light</vt:lpstr>
      <vt:lpstr>robotoregular</vt:lpstr>
      <vt:lpstr>Source Sans Pro</vt:lpstr>
      <vt:lpstr>Times New Roman</vt:lpstr>
      <vt:lpstr>Wingdings</vt:lpstr>
      <vt:lpstr>Office Theme</vt:lpstr>
      <vt:lpstr>1.75 Creation and Stimulation of End Markets         for Construction and Demolition Waste</vt:lpstr>
      <vt:lpstr>Research team &amp; expertise</vt:lpstr>
      <vt:lpstr>C&amp;D Waste Project Research Pathway (2018-2023) </vt:lpstr>
      <vt:lpstr>Project 1.75 Aims</vt:lpstr>
      <vt:lpstr>Project 1.75 Industry outcome </vt:lpstr>
      <vt:lpstr>Objective 1. Review and identify state waste regulations affecting the development and operation of end-markets for C&amp;D waste stream </vt:lpstr>
      <vt:lpstr>Objective 2. Analyse the operation of existing markets in Australian jurisdictions identifying related economic and technical barriers  </vt:lpstr>
      <vt:lpstr>Objective 3. Review how sustainable procurement guidelines in Australia may enhance operation and size of C&amp;D waste end markets  </vt:lpstr>
      <vt:lpstr>Objective 4. Develop and validate a model for development of markets for C&amp;D waste in Australian states in the context of related regulations.   </vt:lpstr>
      <vt:lpstr>Research approach</vt:lpstr>
      <vt:lpstr>Site visit  (Wholesale Sands and BMI resource recovery Centre in Woongoolba)  </vt:lpstr>
      <vt:lpstr>Barriers towards the creation and stimulation of markets for C&amp;D recycled waste products</vt:lpstr>
      <vt:lpstr>Enablers of the creation and stimulation of markets for C&amp;D recycled waste products   </vt:lpstr>
      <vt:lpstr>A framework for waste market development </vt:lpstr>
      <vt:lpstr>Research Impact-Academic </vt:lpstr>
      <vt:lpstr>Project based book  International Impact </vt:lpstr>
      <vt:lpstr>Research Impact-Industry </vt:lpstr>
      <vt:lpstr>C&amp;D Waste Portal </vt:lpstr>
      <vt:lpstr>Connection with CIB</vt:lpstr>
      <vt:lpstr>Conclusions</vt:lpstr>
      <vt:lpstr>Moving forwards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Salman Shooshtarian</dc:creator>
  <cp:lastModifiedBy>Lindsay Kyle</cp:lastModifiedBy>
  <cp:revision>71</cp:revision>
  <cp:lastPrinted>2022-03-28T01:36:11Z</cp:lastPrinted>
  <dcterms:created xsi:type="dcterms:W3CDTF">2022-03-22T10:47:56Z</dcterms:created>
  <dcterms:modified xsi:type="dcterms:W3CDTF">2022-05-05T01:55:44Z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b52b3a1-dbcb-41fb-a452-370cf542753f_Enabled">
    <vt:lpwstr>true</vt:lpwstr>
  </property>
  <property fmtid="{D5CDD505-2E9C-101B-9397-08002B2CF9AE}" pid="3" name="MSIP_Label_1b52b3a1-dbcb-41fb-a452-370cf542753f_SetDate">
    <vt:lpwstr>2022-03-23T22:17:36Z</vt:lpwstr>
  </property>
  <property fmtid="{D5CDD505-2E9C-101B-9397-08002B2CF9AE}" pid="4" name="MSIP_Label_1b52b3a1-dbcb-41fb-a452-370cf542753f_Method">
    <vt:lpwstr>Privileged</vt:lpwstr>
  </property>
  <property fmtid="{D5CDD505-2E9C-101B-9397-08002B2CF9AE}" pid="5" name="MSIP_Label_1b52b3a1-dbcb-41fb-a452-370cf542753f_Name">
    <vt:lpwstr>Public</vt:lpwstr>
  </property>
  <property fmtid="{D5CDD505-2E9C-101B-9397-08002B2CF9AE}" pid="6" name="MSIP_Label_1b52b3a1-dbcb-41fb-a452-370cf542753f_SiteId">
    <vt:lpwstr>d1323671-cdbe-4417-b4d4-bdb24b51316b</vt:lpwstr>
  </property>
  <property fmtid="{D5CDD505-2E9C-101B-9397-08002B2CF9AE}" pid="7" name="MSIP_Label_1b52b3a1-dbcb-41fb-a452-370cf542753f_ActionId">
    <vt:lpwstr>7f2e3a21-36bf-4fed-8dd1-f29c29c8a8e5</vt:lpwstr>
  </property>
  <property fmtid="{D5CDD505-2E9C-101B-9397-08002B2CF9AE}" pid="8" name="MSIP_Label_1b52b3a1-dbcb-41fb-a452-370cf542753f_ContentBits">
    <vt:lpwstr>0</vt:lpwstr>
  </property>
  <property fmtid="{D5CDD505-2E9C-101B-9397-08002B2CF9AE}" pid="9" name="ContentTypeId">
    <vt:lpwstr>0x010100EC5899B031002D4AB69421D85EAB54C4</vt:lpwstr>
  </property>
</Properties>
</file>