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12192000" cy="6858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FSVMFS+ArialMT" panose="020B0604020202020204"/>
      <p:regular r:id="rId17"/>
    </p:embeddedFont>
    <p:embeddedFont>
      <p:font typeface="PCQWRW+TrebuchetMS" panose="020B0604020202020204"/>
      <p:regular r:id="rId18"/>
    </p:embeddedFont>
    <p:embeddedFont>
      <p:font typeface="USHKFN+TrebuchetMS-Bold" panose="020B0604020202020204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83999" y="2383187"/>
            <a:ext cx="3091174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sz="2900" b="1" dirty="0">
                <a:solidFill>
                  <a:srgbClr val="000000"/>
                </a:solidFill>
                <a:latin typeface="Calibri"/>
                <a:cs typeface="Calibri"/>
              </a:rPr>
              <a:t>SBEnrc</a:t>
            </a:r>
            <a:r>
              <a:rPr sz="2900" b="1" spc="-1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900" b="1" dirty="0">
                <a:solidFill>
                  <a:srgbClr val="000000"/>
                </a:solidFill>
                <a:latin typeface="Calibri"/>
                <a:cs typeface="Calibri"/>
              </a:rPr>
              <a:t>Project</a:t>
            </a:r>
            <a:r>
              <a:rPr sz="2900" b="1" spc="-1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900" b="1" dirty="0">
                <a:solidFill>
                  <a:srgbClr val="000000"/>
                </a:solidFill>
                <a:latin typeface="Calibri"/>
                <a:cs typeface="Calibri"/>
              </a:rPr>
              <a:t>2.82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65449" y="3071044"/>
            <a:ext cx="8037648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Digitally-enabled</a:t>
            </a:r>
            <a:r>
              <a:rPr sz="3200" b="1" spc="-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Asset</a:t>
            </a:r>
            <a:r>
              <a:rPr sz="3200" b="1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Life-cycle</a:t>
            </a:r>
            <a:r>
              <a:rPr sz="3200" b="1" spc="-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Management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14050" y="4716223"/>
            <a:ext cx="3938389" cy="541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0135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Prof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Peng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Wu,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Curtin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University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Dr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Jun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Wang,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Western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Sydney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1999" y="469551"/>
            <a:ext cx="10258217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AI</a:t>
            </a:r>
            <a:r>
              <a:rPr sz="3200" b="1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algorithm:</a:t>
            </a:r>
            <a:r>
              <a:rPr sz="3200" b="1" spc="-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Validation</a:t>
            </a:r>
            <a:r>
              <a:rPr sz="3200" b="1" spc="-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3200" b="1" spc="-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200" b="1" spc="-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real</a:t>
            </a:r>
            <a:r>
              <a:rPr sz="3200" b="1" spc="-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healthcare</a:t>
            </a:r>
            <a:r>
              <a:rPr sz="3200" b="1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building</a:t>
            </a:r>
            <a:r>
              <a:rPr sz="3200" b="1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project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05177" y="6429799"/>
            <a:ext cx="4438361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Validation</a:t>
            </a:r>
            <a:r>
              <a:rPr sz="2000" b="1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Accuracy:</a:t>
            </a:r>
            <a:r>
              <a:rPr sz="2000" b="1" spc="2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Precision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VS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Recall?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1999" y="469551"/>
            <a:ext cx="9103758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AI</a:t>
            </a:r>
            <a:r>
              <a:rPr sz="3200" b="1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algorithm:</a:t>
            </a:r>
            <a:r>
              <a:rPr sz="3200" b="1" spc="-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Integration</a:t>
            </a:r>
            <a:r>
              <a:rPr sz="3200" b="1" spc="-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3200" b="1" spc="-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Graph</a:t>
            </a:r>
            <a:r>
              <a:rPr sz="3200" b="1" spc="-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Neural</a:t>
            </a:r>
            <a:r>
              <a:rPr sz="3200" b="1" spc="-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Network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45766" y="4916058"/>
            <a:ext cx="919317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3D</a:t>
            </a:r>
            <a:r>
              <a:rPr sz="1800" spc="-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View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637387" y="4916058"/>
            <a:ext cx="1236157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Graph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View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1999" y="469551"/>
            <a:ext cx="4706488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Project</a:t>
            </a:r>
            <a:r>
              <a:rPr sz="3200" b="1" spc="-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Aim</a:t>
            </a:r>
            <a:r>
              <a:rPr sz="3200" b="1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3200" b="1" spc="-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Objectives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8259" y="1303518"/>
            <a:ext cx="9968572" cy="1206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2000" spc="-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project</a:t>
            </a:r>
            <a:r>
              <a:rPr sz="2000" spc="-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seeks</a:t>
            </a:r>
            <a:r>
              <a:rPr sz="2000" spc="-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000" spc="-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examine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industry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best</a:t>
            </a:r>
            <a:r>
              <a:rPr sz="2000" spc="-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practices</a:t>
            </a:r>
            <a:r>
              <a:rPr sz="2000" spc="-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international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standards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related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</a:p>
          <a:p>
            <a:pPr marL="0" marR="0">
              <a:lnSpc>
                <a:spcPts val="2000"/>
              </a:lnSpc>
              <a:spcBef>
                <a:spcPts val="160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value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BIM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develop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practical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approach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2000" spc="-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efficiently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guide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industry</a:t>
            </a:r>
          </a:p>
          <a:p>
            <a:pPr marL="0" marR="0">
              <a:lnSpc>
                <a:spcPts val="2000"/>
              </a:lnSpc>
              <a:spcBef>
                <a:spcPts val="160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people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000" spc="-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keep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their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models</a:t>
            </a:r>
            <a:r>
              <a:rPr sz="2000" spc="-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alive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after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construction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handover.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88259" y="3111105"/>
            <a:ext cx="10254263" cy="1917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0"/>
              </a:lnSpc>
              <a:spcBef>
                <a:spcPts val="50"/>
              </a:spcBef>
              <a:spcAft>
                <a:spcPts val="0"/>
              </a:spcAft>
            </a:pPr>
            <a:r>
              <a:rPr sz="1850" dirty="0">
                <a:solidFill>
                  <a:srgbClr val="000000"/>
                </a:solidFill>
                <a:latin typeface="Calibri"/>
                <a:cs typeface="Calibri"/>
              </a:rPr>
              <a:t>1.</a:t>
            </a:r>
            <a:r>
              <a:rPr sz="1850" spc="8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demonstrate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value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BIM,</a:t>
            </a:r>
            <a:r>
              <a:rPr sz="1800" spc="-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especially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small-scale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built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projects.</a:t>
            </a:r>
          </a:p>
          <a:p>
            <a:pPr marL="0" marR="0">
              <a:lnSpc>
                <a:spcPts val="1850"/>
              </a:lnSpc>
              <a:spcBef>
                <a:spcPts val="1389"/>
              </a:spcBef>
              <a:spcAft>
                <a:spcPts val="0"/>
              </a:spcAft>
            </a:pPr>
            <a:r>
              <a:rPr sz="1850" b="1" dirty="0">
                <a:solidFill>
                  <a:srgbClr val="000000"/>
                </a:solidFill>
                <a:latin typeface="Calibri"/>
                <a:cs typeface="Calibri"/>
              </a:rPr>
              <a:t>2.</a:t>
            </a:r>
            <a:r>
              <a:rPr sz="1850" b="1" spc="8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800" b="1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DE-enabled</a:t>
            </a:r>
            <a:r>
              <a:rPr sz="1800" b="1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asset</a:t>
            </a:r>
            <a:r>
              <a:rPr sz="1800" b="1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life-cycle</a:t>
            </a:r>
            <a:r>
              <a:rPr sz="1800" b="1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management</a:t>
            </a:r>
            <a:r>
              <a:rPr sz="1800" b="1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process</a:t>
            </a:r>
            <a:r>
              <a:rPr sz="1800" b="1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800" b="1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prototype</a:t>
            </a:r>
          </a:p>
          <a:p>
            <a:pPr marL="0" marR="0">
              <a:lnSpc>
                <a:spcPts val="1850"/>
              </a:lnSpc>
              <a:spcBef>
                <a:spcPts val="1389"/>
              </a:spcBef>
              <a:spcAft>
                <a:spcPts val="0"/>
              </a:spcAft>
            </a:pPr>
            <a:r>
              <a:rPr sz="1850" dirty="0">
                <a:solidFill>
                  <a:srgbClr val="000000"/>
                </a:solidFill>
                <a:latin typeface="Calibri"/>
                <a:cs typeface="Calibri"/>
              </a:rPr>
              <a:t>3.</a:t>
            </a:r>
            <a:r>
              <a:rPr sz="1850" spc="12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demonstrate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use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latest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technologies,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e.g.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image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processing,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collecting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real-time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asset</a:t>
            </a:r>
          </a:p>
          <a:p>
            <a:pPr marL="342900" marR="0">
              <a:lnSpc>
                <a:spcPts val="1800"/>
              </a:lnSpc>
              <a:spcBef>
                <a:spcPts val="1477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condition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investigate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approach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800" spc="-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translate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raw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sz="1800" spc="-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collected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these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latest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technologies</a:t>
            </a:r>
          </a:p>
          <a:p>
            <a:pPr marL="342900" marR="0">
              <a:lnSpc>
                <a:spcPts val="1800"/>
              </a:lnSpc>
              <a:spcBef>
                <a:spcPts val="144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into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useful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asset</a:t>
            </a:r>
            <a:r>
              <a:rPr sz="1800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data.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1999" y="469551"/>
            <a:ext cx="7549968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Critical</a:t>
            </a:r>
            <a:r>
              <a:rPr sz="3200" b="1" spc="-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Issues</a:t>
            </a:r>
            <a:r>
              <a:rPr sz="3200" b="1" spc="-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3200" b="1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3200" b="1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BIM</a:t>
            </a:r>
            <a:r>
              <a:rPr sz="3200" b="1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sz="3200" b="1" spc="-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Management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20920" y="2133431"/>
            <a:ext cx="4251297" cy="6420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sz="2050" dirty="0">
                <a:solidFill>
                  <a:srgbClr val="000000"/>
                </a:solidFill>
                <a:latin typeface="FSVMFS+ArialMT"/>
                <a:cs typeface="FSVMFS+ArialMT"/>
              </a:rPr>
              <a:t>•</a:t>
            </a:r>
            <a:r>
              <a:rPr sz="2050" spc="10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Inconsistent</a:t>
            </a:r>
            <a:r>
              <a:rPr sz="2000" spc="-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BIM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object</a:t>
            </a:r>
            <a:r>
              <a:rPr sz="2000" spc="-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classification</a:t>
            </a:r>
          </a:p>
          <a:p>
            <a:pPr marL="0" marR="0">
              <a:lnSpc>
                <a:spcPts val="2290"/>
              </a:lnSpc>
              <a:spcBef>
                <a:spcPts val="44"/>
              </a:spcBef>
              <a:spcAft>
                <a:spcPts val="0"/>
              </a:spcAft>
            </a:pPr>
            <a:r>
              <a:rPr sz="2050" dirty="0">
                <a:solidFill>
                  <a:srgbClr val="000000"/>
                </a:solidFill>
                <a:latin typeface="FSVMFS+ArialMT"/>
                <a:cs typeface="FSVMFS+ArialMT"/>
              </a:rPr>
              <a:t>•</a:t>
            </a:r>
            <a:r>
              <a:rPr sz="2050" spc="10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Insufficient</a:t>
            </a:r>
            <a:r>
              <a:rPr sz="2000" spc="-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level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information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20920" y="4772564"/>
            <a:ext cx="3603996" cy="6420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sz="2050" dirty="0">
                <a:solidFill>
                  <a:srgbClr val="000000"/>
                </a:solidFill>
                <a:latin typeface="FSVMFS+ArialMT"/>
                <a:cs typeface="FSVMFS+ArialMT"/>
              </a:rPr>
              <a:t>•</a:t>
            </a:r>
            <a:r>
              <a:rPr sz="2050" spc="10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BIM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sz="2000" spc="-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version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control</a:t>
            </a:r>
          </a:p>
          <a:p>
            <a:pPr marL="0" marR="0">
              <a:lnSpc>
                <a:spcPts val="2290"/>
              </a:lnSpc>
              <a:spcBef>
                <a:spcPts val="44"/>
              </a:spcBef>
              <a:spcAft>
                <a:spcPts val="0"/>
              </a:spcAft>
            </a:pPr>
            <a:r>
              <a:rPr sz="2050" dirty="0">
                <a:solidFill>
                  <a:srgbClr val="000000"/>
                </a:solidFill>
                <a:latin typeface="FSVMFS+ArialMT"/>
                <a:cs typeface="FSVMFS+ArialMT"/>
              </a:rPr>
              <a:t>•</a:t>
            </a:r>
            <a:r>
              <a:rPr sz="2050" spc="10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BIM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sz="2000" spc="-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change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management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1999" y="469551"/>
            <a:ext cx="7133732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MetaBIM:</a:t>
            </a:r>
            <a:r>
              <a:rPr sz="3200" b="1" spc="-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Web-based</a:t>
            </a:r>
            <a:r>
              <a:rPr sz="3200" b="1" spc="-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OpenBIM</a:t>
            </a:r>
            <a:r>
              <a:rPr sz="3200" b="1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platform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8259" y="1179921"/>
            <a:ext cx="9273862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Web-based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OpenBIM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platform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BIM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sz="1800" spc="-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parsing,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editing,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checking,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auditing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visualisation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1999" y="469551"/>
            <a:ext cx="4287896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MetaBIM:</a:t>
            </a:r>
            <a:r>
              <a:rPr sz="3200" b="1" spc="-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Key</a:t>
            </a:r>
            <a:r>
              <a:rPr sz="3200" b="1" spc="-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Functions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09556" y="1732888"/>
            <a:ext cx="1629494" cy="229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09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USHKFN+TrebuchetMS-Bold"/>
                <a:cs typeface="USHKFN+TrebuchetMS-Bold"/>
              </a:rPr>
              <a:t>OpenBIM Standards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92735" y="1732888"/>
            <a:ext cx="1558776" cy="229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09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USHKFN+TrebuchetMS-Bold"/>
                <a:cs typeface="USHKFN+TrebuchetMS-Bold"/>
              </a:rPr>
              <a:t>Model Comparison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51114" y="1732888"/>
            <a:ext cx="1350188" cy="229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09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USHKFN+TrebuchetMS-Bold"/>
                <a:cs typeface="USHKFN+TrebuchetMS-Bold"/>
              </a:rPr>
              <a:t>Version Control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53947" y="2228188"/>
            <a:ext cx="2753465" cy="7251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790" marR="0">
              <a:lnSpc>
                <a:spcPts val="1509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CQWRW+TrebuchetMS"/>
                <a:cs typeface="PCQWRW+TrebuchetMS"/>
              </a:rPr>
              <a:t>Support IFC2X3, IFC4 and IFC4.3</a:t>
            </a:r>
          </a:p>
          <a:p>
            <a:pPr marL="0" marR="0">
              <a:lnSpc>
                <a:spcPts val="1509"/>
              </a:lnSpc>
              <a:spcBef>
                <a:spcPts val="49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CQWRW+TrebuchetMS"/>
                <a:cs typeface="PCQWRW+TrebuchetMS"/>
              </a:rPr>
              <a:t>Support BCF create, view, and edit</a:t>
            </a:r>
          </a:p>
          <a:p>
            <a:pPr marL="369078" marR="0">
              <a:lnSpc>
                <a:spcPts val="1509"/>
              </a:lnSpc>
              <a:spcBef>
                <a:spcPts val="44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CQWRW+TrebuchetMS"/>
                <a:cs typeface="PCQWRW+TrebuchetMS"/>
              </a:rPr>
              <a:t>Support bsDD connection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39492" y="2228188"/>
            <a:ext cx="2663271" cy="229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09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CQWRW+TrebuchetMS"/>
                <a:cs typeface="PCQWRW+TrebuchetMS"/>
              </a:rPr>
              <a:t>Compare BIM models in real time;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879003" y="2228188"/>
            <a:ext cx="2884082" cy="943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09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CQWRW+TrebuchetMS"/>
                <a:cs typeface="PCQWRW+TrebuchetMS"/>
              </a:rPr>
              <a:t>Git-like version control allows you to</a:t>
            </a:r>
          </a:p>
          <a:p>
            <a:pPr marL="185737" marR="0">
              <a:lnSpc>
                <a:spcPts val="140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CQWRW+TrebuchetMS"/>
                <a:cs typeface="PCQWRW+TrebuchetMS"/>
              </a:rPr>
              <a:t>keep track of your BIM data and</a:t>
            </a:r>
          </a:p>
          <a:p>
            <a:pPr marL="229393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CQWRW+TrebuchetMS"/>
                <a:cs typeface="PCQWRW+TrebuchetMS"/>
              </a:rPr>
              <a:t>helps you to easily explore the</a:t>
            </a:r>
          </a:p>
          <a:p>
            <a:pPr marL="157956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CQWRW+TrebuchetMS"/>
                <a:cs typeface="PCQWRW+TrebuchetMS"/>
              </a:rPr>
              <a:t>changes you and your team have</a:t>
            </a:r>
          </a:p>
          <a:p>
            <a:pPr marL="1163637" marR="0">
              <a:lnSpc>
                <a:spcPts val="140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CQWRW+TrebuchetMS"/>
                <a:cs typeface="PCQWRW+TrebuchetMS"/>
              </a:rPr>
              <a:t>made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857748" y="2475838"/>
            <a:ext cx="2628469" cy="408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097" marR="0">
              <a:lnSpc>
                <a:spcPts val="1509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CQWRW+TrebuchetMS"/>
                <a:cs typeface="PCQWRW+TrebuchetMS"/>
              </a:rPr>
              <a:t>Visualise differences for both</a:t>
            </a:r>
          </a:p>
          <a:p>
            <a:pPr marL="0" marR="0">
              <a:lnSpc>
                <a:spcPts val="140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CQWRW+TrebuchetMS"/>
                <a:cs typeface="PCQWRW+TrebuchetMS"/>
              </a:rPr>
              <a:t>geometry and non-geometry data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084342" y="3737333"/>
            <a:ext cx="1883198" cy="229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09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USHKFN+TrebuchetMS-Bold"/>
                <a:cs typeface="USHKFN+TrebuchetMS-Bold"/>
              </a:rPr>
              <a:t>Blockchain Integration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527673" y="3737333"/>
            <a:ext cx="1287544" cy="229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09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USHKFN+TrebuchetMS-Bold"/>
                <a:cs typeface="USHKFN+TrebuchetMS-Bold"/>
              </a:rPr>
              <a:t>Intelligent BCF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219720" y="3737333"/>
            <a:ext cx="2209930" cy="229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09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USHKFN+TrebuchetMS-Bold"/>
                <a:cs typeface="USHKFN+TrebuchetMS-Bold"/>
              </a:rPr>
              <a:t>AI &amp; Graph Representation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568901" y="4232633"/>
            <a:ext cx="2913849" cy="586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09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CQWRW+TrebuchetMS"/>
                <a:cs typeface="PCQWRW+TrebuchetMS"/>
              </a:rPr>
              <a:t>Provide secure access to a BIM model</a:t>
            </a:r>
          </a:p>
          <a:p>
            <a:pPr marL="19942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CQWRW+TrebuchetMS"/>
                <a:cs typeface="PCQWRW+TrebuchetMS"/>
              </a:rPr>
              <a:t>and allow for a reliable audit of who</a:t>
            </a:r>
          </a:p>
          <a:p>
            <a:pPr marL="207267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CQWRW+TrebuchetMS"/>
                <a:cs typeface="PCQWRW+TrebuchetMS"/>
              </a:rPr>
              <a:t>made changes, when they were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747417" y="4232633"/>
            <a:ext cx="2847933" cy="94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0018" marR="0">
              <a:lnSpc>
                <a:spcPts val="1509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CQWRW+TrebuchetMS"/>
                <a:cs typeface="PCQWRW+TrebuchetMS"/>
              </a:rPr>
              <a:t>BIM object parameters including</a:t>
            </a:r>
          </a:p>
          <a:p>
            <a:pPr marL="342106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CQWRW+TrebuchetMS"/>
                <a:cs typeface="PCQWRW+TrebuchetMS"/>
              </a:rPr>
              <a:t>placement coordinates and</a:t>
            </a:r>
          </a:p>
          <a:p>
            <a:pPr marL="272256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CQWRW+TrebuchetMS"/>
                <a:cs typeface="PCQWRW+TrebuchetMS"/>
              </a:rPr>
              <a:t>geometric dimensions can be</a:t>
            </a:r>
          </a:p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CQWRW+TrebuchetMS"/>
                <a:cs typeface="PCQWRW+TrebuchetMS"/>
              </a:rPr>
              <a:t>automatically captured and used for</a:t>
            </a:r>
          </a:p>
          <a:p>
            <a:pPr marL="145256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CQWRW+TrebuchetMS"/>
                <a:cs typeface="PCQWRW+TrebuchetMS"/>
              </a:rPr>
              <a:t>driving BIM model auto-updating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890116" y="4232633"/>
            <a:ext cx="2864033" cy="586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09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CQWRW+TrebuchetMS"/>
                <a:cs typeface="PCQWRW+TrebuchetMS"/>
              </a:rPr>
              <a:t>Convert BIM data into Graph format,</a:t>
            </a:r>
          </a:p>
          <a:p>
            <a:pPr marL="46037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CQWRW+TrebuchetMS"/>
                <a:cs typeface="PCQWRW+TrebuchetMS"/>
              </a:rPr>
              <a:t>and apply Graph Neural Network to</a:t>
            </a:r>
          </a:p>
          <a:p>
            <a:pPr marL="75406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CQWRW+TrebuchetMS"/>
                <a:cs typeface="PCQWRW+TrebuchetMS"/>
              </a:rPr>
              <a:t>automate BIM object classification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563444" y="4767558"/>
            <a:ext cx="2917195" cy="229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09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CQWRW+TrebuchetMS"/>
                <a:cs typeface="PCQWRW+TrebuchetMS"/>
              </a:rPr>
              <a:t>made, and what those changes were.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1999" y="469551"/>
            <a:ext cx="8361323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MetaBIM:</a:t>
            </a:r>
            <a:r>
              <a:rPr sz="3200" b="1" spc="-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Blockchain-enabled</a:t>
            </a:r>
            <a:r>
              <a:rPr sz="3200" b="1" spc="-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BIM</a:t>
            </a:r>
            <a:r>
              <a:rPr sz="3200" b="1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sz="3200" b="1" spc="-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auditing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1999" y="469551"/>
            <a:ext cx="4287896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MetaBIM:</a:t>
            </a:r>
            <a:r>
              <a:rPr sz="3200" b="1" spc="-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Key</a:t>
            </a:r>
            <a:r>
              <a:rPr sz="3200" b="1" spc="-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Functions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09556" y="1732888"/>
            <a:ext cx="1629494" cy="229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09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USHKFN+TrebuchetMS-Bold"/>
                <a:cs typeface="USHKFN+TrebuchetMS-Bold"/>
              </a:rPr>
              <a:t>OpenBIM Standards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92735" y="1732888"/>
            <a:ext cx="1558776" cy="229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09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USHKFN+TrebuchetMS-Bold"/>
                <a:cs typeface="USHKFN+TrebuchetMS-Bold"/>
              </a:rPr>
              <a:t>Model Comparison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51114" y="1732888"/>
            <a:ext cx="1350188" cy="229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09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USHKFN+TrebuchetMS-Bold"/>
                <a:cs typeface="USHKFN+TrebuchetMS-Bold"/>
              </a:rPr>
              <a:t>Version Control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53947" y="2228188"/>
            <a:ext cx="2753465" cy="7251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790" marR="0">
              <a:lnSpc>
                <a:spcPts val="1509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CQWRW+TrebuchetMS"/>
                <a:cs typeface="PCQWRW+TrebuchetMS"/>
              </a:rPr>
              <a:t>Support IFC2X3, IFC4 and IFC4.3</a:t>
            </a:r>
          </a:p>
          <a:p>
            <a:pPr marL="0" marR="0">
              <a:lnSpc>
                <a:spcPts val="1509"/>
              </a:lnSpc>
              <a:spcBef>
                <a:spcPts val="49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CQWRW+TrebuchetMS"/>
                <a:cs typeface="PCQWRW+TrebuchetMS"/>
              </a:rPr>
              <a:t>Support BCF create, view, and edit</a:t>
            </a:r>
          </a:p>
          <a:p>
            <a:pPr marL="369078" marR="0">
              <a:lnSpc>
                <a:spcPts val="1509"/>
              </a:lnSpc>
              <a:spcBef>
                <a:spcPts val="44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CQWRW+TrebuchetMS"/>
                <a:cs typeface="PCQWRW+TrebuchetMS"/>
              </a:rPr>
              <a:t>Support bsDD connection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39492" y="2228188"/>
            <a:ext cx="2663271" cy="229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09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CQWRW+TrebuchetMS"/>
                <a:cs typeface="PCQWRW+TrebuchetMS"/>
              </a:rPr>
              <a:t>Compare BIM models in real time;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879003" y="2228188"/>
            <a:ext cx="2884082" cy="943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09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CQWRW+TrebuchetMS"/>
                <a:cs typeface="PCQWRW+TrebuchetMS"/>
              </a:rPr>
              <a:t>Git-like version control allows you to</a:t>
            </a:r>
          </a:p>
          <a:p>
            <a:pPr marL="185737" marR="0">
              <a:lnSpc>
                <a:spcPts val="140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CQWRW+TrebuchetMS"/>
                <a:cs typeface="PCQWRW+TrebuchetMS"/>
              </a:rPr>
              <a:t>keep track of your BIM data and</a:t>
            </a:r>
          </a:p>
          <a:p>
            <a:pPr marL="229393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CQWRW+TrebuchetMS"/>
                <a:cs typeface="PCQWRW+TrebuchetMS"/>
              </a:rPr>
              <a:t>helps you to easily explore the</a:t>
            </a:r>
          </a:p>
          <a:p>
            <a:pPr marL="157956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CQWRW+TrebuchetMS"/>
                <a:cs typeface="PCQWRW+TrebuchetMS"/>
              </a:rPr>
              <a:t>changes you and your team have</a:t>
            </a:r>
          </a:p>
          <a:p>
            <a:pPr marL="1163637" marR="0">
              <a:lnSpc>
                <a:spcPts val="140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CQWRW+TrebuchetMS"/>
                <a:cs typeface="PCQWRW+TrebuchetMS"/>
              </a:rPr>
              <a:t>made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857748" y="2475838"/>
            <a:ext cx="2628469" cy="408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097" marR="0">
              <a:lnSpc>
                <a:spcPts val="1509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CQWRW+TrebuchetMS"/>
                <a:cs typeface="PCQWRW+TrebuchetMS"/>
              </a:rPr>
              <a:t>Visualise differences for both</a:t>
            </a:r>
          </a:p>
          <a:p>
            <a:pPr marL="0" marR="0">
              <a:lnSpc>
                <a:spcPts val="140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CQWRW+TrebuchetMS"/>
                <a:cs typeface="PCQWRW+TrebuchetMS"/>
              </a:rPr>
              <a:t>geometry and non-geometry data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084342" y="3737333"/>
            <a:ext cx="1883198" cy="229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09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USHKFN+TrebuchetMS-Bold"/>
                <a:cs typeface="USHKFN+TrebuchetMS-Bold"/>
              </a:rPr>
              <a:t>Blockchain Integration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527673" y="3737333"/>
            <a:ext cx="1287544" cy="229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09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USHKFN+TrebuchetMS-Bold"/>
                <a:cs typeface="USHKFN+TrebuchetMS-Bold"/>
              </a:rPr>
              <a:t>Intelligent BCF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219720" y="3737333"/>
            <a:ext cx="2209930" cy="229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09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USHKFN+TrebuchetMS-Bold"/>
                <a:cs typeface="USHKFN+TrebuchetMS-Bold"/>
              </a:rPr>
              <a:t>AI &amp; Graph Representation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568901" y="4232633"/>
            <a:ext cx="2913849" cy="586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09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CQWRW+TrebuchetMS"/>
                <a:cs typeface="PCQWRW+TrebuchetMS"/>
              </a:rPr>
              <a:t>Provide secure access to a BIM model</a:t>
            </a:r>
          </a:p>
          <a:p>
            <a:pPr marL="19942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CQWRW+TrebuchetMS"/>
                <a:cs typeface="PCQWRW+TrebuchetMS"/>
              </a:rPr>
              <a:t>and allow for a reliable audit of who</a:t>
            </a:r>
          </a:p>
          <a:p>
            <a:pPr marL="207267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CQWRW+TrebuchetMS"/>
                <a:cs typeface="PCQWRW+TrebuchetMS"/>
              </a:rPr>
              <a:t>made changes, when they were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747417" y="4232633"/>
            <a:ext cx="2847933" cy="94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0018" marR="0">
              <a:lnSpc>
                <a:spcPts val="1509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CQWRW+TrebuchetMS"/>
                <a:cs typeface="PCQWRW+TrebuchetMS"/>
              </a:rPr>
              <a:t>BIM object parameters including</a:t>
            </a:r>
          </a:p>
          <a:p>
            <a:pPr marL="342106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CQWRW+TrebuchetMS"/>
                <a:cs typeface="PCQWRW+TrebuchetMS"/>
              </a:rPr>
              <a:t>placement coordinates and</a:t>
            </a:r>
          </a:p>
          <a:p>
            <a:pPr marL="272256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CQWRW+TrebuchetMS"/>
                <a:cs typeface="PCQWRW+TrebuchetMS"/>
              </a:rPr>
              <a:t>geometric dimensions can be</a:t>
            </a:r>
          </a:p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CQWRW+TrebuchetMS"/>
                <a:cs typeface="PCQWRW+TrebuchetMS"/>
              </a:rPr>
              <a:t>automatically captured and used for</a:t>
            </a:r>
          </a:p>
          <a:p>
            <a:pPr marL="145256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CQWRW+TrebuchetMS"/>
                <a:cs typeface="PCQWRW+TrebuchetMS"/>
              </a:rPr>
              <a:t>driving BIM model auto-updating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890116" y="4232633"/>
            <a:ext cx="2864033" cy="586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09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CQWRW+TrebuchetMS"/>
                <a:cs typeface="PCQWRW+TrebuchetMS"/>
              </a:rPr>
              <a:t>Convert BIM data into Graph format,</a:t>
            </a:r>
          </a:p>
          <a:p>
            <a:pPr marL="46037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CQWRW+TrebuchetMS"/>
                <a:cs typeface="PCQWRW+TrebuchetMS"/>
              </a:rPr>
              <a:t>and apply Graph Neural Network to</a:t>
            </a:r>
          </a:p>
          <a:p>
            <a:pPr marL="75406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CQWRW+TrebuchetMS"/>
                <a:cs typeface="PCQWRW+TrebuchetMS"/>
              </a:rPr>
              <a:t>automate BIM object classification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563444" y="4767558"/>
            <a:ext cx="2917195" cy="229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09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CQWRW+TrebuchetMS"/>
                <a:cs typeface="PCQWRW+TrebuchetMS"/>
              </a:rPr>
              <a:t>made, and what those changes were.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1999" y="469551"/>
            <a:ext cx="4414366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BIM</a:t>
            </a:r>
            <a:r>
              <a:rPr sz="3200" b="1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object</a:t>
            </a:r>
            <a:r>
              <a:rPr sz="3200" b="1" spc="-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auto-labelling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8576" y="1469492"/>
            <a:ext cx="4275292" cy="901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sz="2000" spc="-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sources:</a:t>
            </a:r>
          </a:p>
          <a:p>
            <a:pPr marL="0" marR="0">
              <a:lnSpc>
                <a:spcPts val="2290"/>
              </a:lnSpc>
              <a:spcBef>
                <a:spcPts val="44"/>
              </a:spcBef>
              <a:spcAft>
                <a:spcPts val="0"/>
              </a:spcAft>
            </a:pPr>
            <a:r>
              <a:rPr sz="2050" dirty="0">
                <a:solidFill>
                  <a:srgbClr val="000000"/>
                </a:solidFill>
                <a:latin typeface="FSVMFS+ArialMT"/>
                <a:cs typeface="FSVMFS+ArialMT"/>
              </a:rPr>
              <a:t>•</a:t>
            </a:r>
            <a:r>
              <a:rPr sz="2050" spc="14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Structured</a:t>
            </a:r>
            <a:r>
              <a:rPr sz="2000" spc="-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BIM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Model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Data:</a:t>
            </a:r>
            <a:r>
              <a:rPr sz="2000" spc="-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AusHFG</a:t>
            </a:r>
          </a:p>
          <a:p>
            <a:pPr marL="0" marR="0">
              <a:lnSpc>
                <a:spcPts val="2290"/>
              </a:lnSpc>
              <a:spcBef>
                <a:spcPts val="94"/>
              </a:spcBef>
              <a:spcAft>
                <a:spcPts val="0"/>
              </a:spcAft>
            </a:pPr>
            <a:r>
              <a:rPr sz="2050" dirty="0">
                <a:solidFill>
                  <a:srgbClr val="000000"/>
                </a:solidFill>
                <a:latin typeface="FSVMFS+ArialMT"/>
                <a:cs typeface="FSVMFS+ArialMT"/>
              </a:rPr>
              <a:t>•</a:t>
            </a:r>
            <a:r>
              <a:rPr sz="2050" spc="14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BIM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object</a:t>
            </a:r>
            <a:r>
              <a:rPr sz="2000" spc="-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library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8576" y="2875633"/>
            <a:ext cx="3132982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sz="2000" spc="-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collection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labelling: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8576" y="3135245"/>
            <a:ext cx="4366796" cy="1251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sz="2050" dirty="0">
                <a:solidFill>
                  <a:srgbClr val="000000"/>
                </a:solidFill>
                <a:latin typeface="FSVMFS+ArialMT"/>
                <a:cs typeface="FSVMFS+ArialMT"/>
              </a:rPr>
              <a:t>•</a:t>
            </a:r>
            <a:r>
              <a:rPr sz="2050" spc="14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Isolate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single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BIM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object</a:t>
            </a:r>
            <a:r>
              <a:rPr sz="2000" spc="-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take</a:t>
            </a:r>
          </a:p>
          <a:p>
            <a:pPr marL="34290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images</a:t>
            </a:r>
            <a:r>
              <a:rPr sz="2000" spc="-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sz="2000" spc="-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different</a:t>
            </a:r>
            <a:r>
              <a:rPr sz="2000" spc="-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angles</a:t>
            </a:r>
            <a:r>
              <a:rPr sz="2000" spc="-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views</a:t>
            </a:r>
          </a:p>
          <a:p>
            <a:pPr marL="0" marR="0">
              <a:lnSpc>
                <a:spcPts val="2290"/>
              </a:lnSpc>
              <a:spcBef>
                <a:spcPts val="44"/>
              </a:spcBef>
              <a:spcAft>
                <a:spcPts val="0"/>
              </a:spcAft>
            </a:pPr>
            <a:r>
              <a:rPr sz="2050" dirty="0">
                <a:solidFill>
                  <a:srgbClr val="000000"/>
                </a:solidFill>
                <a:latin typeface="FSVMFS+ArialMT"/>
                <a:cs typeface="FSVMFS+ArialMT"/>
              </a:rPr>
              <a:t>•</a:t>
            </a:r>
            <a:r>
              <a:rPr sz="2050" spc="14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Isolate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Room/Space,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take</a:t>
            </a:r>
          </a:p>
          <a:p>
            <a:pPr marL="34290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images</a:t>
            </a:r>
            <a:r>
              <a:rPr sz="2000" spc="-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sz="2000" spc="-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different</a:t>
            </a:r>
            <a:r>
              <a:rPr sz="2000" spc="-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angles</a:t>
            </a:r>
            <a:r>
              <a:rPr sz="2000" spc="-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views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1999" y="469551"/>
            <a:ext cx="5375303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AI</a:t>
            </a:r>
            <a:r>
              <a:rPr sz="3200" b="1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algorithm:</a:t>
            </a:r>
            <a:r>
              <a:rPr sz="3200" b="1" spc="-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Training</a:t>
            </a:r>
            <a:r>
              <a:rPr sz="3200" b="1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accuracy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554</Words>
  <Application>Microsoft Office PowerPoint</Application>
  <PresentationFormat>Widescreen</PresentationFormat>
  <Paragraphs>96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PCQWRW+TrebuchetMS</vt:lpstr>
      <vt:lpstr>Times New Roman</vt:lpstr>
      <vt:lpstr>FSVMFS+ArialMT</vt:lpstr>
      <vt:lpstr>USHKFN+TrebuchetMS-Bold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Dani Murray</dc:creator>
  <cp:lastModifiedBy>Dani Murray</cp:lastModifiedBy>
  <cp:revision>1</cp:revision>
  <dcterms:modified xsi:type="dcterms:W3CDTF">2022-10-17T01:37:35Z</dcterms:modified>
</cp:coreProperties>
</file>