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1" r:id="rId3"/>
    <p:sldId id="256" r:id="rId4"/>
    <p:sldId id="265" r:id="rId5"/>
    <p:sldId id="266" r:id="rId6"/>
    <p:sldId id="531" r:id="rId7"/>
    <p:sldId id="539" r:id="rId8"/>
    <p:sldId id="540" r:id="rId9"/>
    <p:sldId id="541" r:id="rId10"/>
    <p:sldId id="542" r:id="rId11"/>
    <p:sldId id="544" r:id="rId12"/>
    <p:sldId id="545" r:id="rId13"/>
    <p:sldId id="543" r:id="rId14"/>
    <p:sldId id="546" r:id="rId15"/>
    <p:sldId id="547" r:id="rId16"/>
    <p:sldId id="548" r:id="rId17"/>
    <p:sldId id="549" r:id="rId18"/>
    <p:sldId id="550" r:id="rId19"/>
    <p:sldId id="551" r:id="rId20"/>
    <p:sldId id="553" r:id="rId21"/>
    <p:sldId id="554" r:id="rId22"/>
    <p:sldId id="555" r:id="rId23"/>
    <p:sldId id="556" r:id="rId24"/>
    <p:sldId id="557" r:id="rId25"/>
    <p:sldId id="558" r:id="rId26"/>
    <p:sldId id="559" r:id="rId27"/>
    <p:sldId id="53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2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A66089-BF7D-4C24-8724-9AFD153FC031}"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AU"/>
        </a:p>
      </dgm:t>
    </dgm:pt>
    <dgm:pt modelId="{D05E367F-6A96-4A42-A123-96086480F80D}">
      <dgm:prSet phldrT="[Text]" custT="1"/>
      <dgm:spPr/>
      <dgm:t>
        <a:bodyPr anchor="t" anchorCtr="0"/>
        <a:lstStyle/>
        <a:p>
          <a:pPr algn="l"/>
          <a:r>
            <a:rPr lang="en-AU" sz="1800" b="1" dirty="0"/>
            <a:t>BIM Model Conditioning</a:t>
          </a:r>
        </a:p>
        <a:p>
          <a:pPr algn="ctr"/>
          <a:endParaRPr lang="en-AU" sz="1800" dirty="0"/>
        </a:p>
        <a:p>
          <a:pPr algn="l"/>
          <a:r>
            <a:rPr lang="en-AU" sz="1800" dirty="0"/>
            <a:t>IFC Class mapping and editing</a:t>
          </a:r>
        </a:p>
        <a:p>
          <a:pPr algn="l"/>
          <a:r>
            <a:rPr lang="en-AU" sz="1800" dirty="0" err="1"/>
            <a:t>Uniclass</a:t>
          </a:r>
          <a:r>
            <a:rPr lang="en-AU" sz="1800" dirty="0"/>
            <a:t> mapping and editing</a:t>
          </a:r>
        </a:p>
        <a:p>
          <a:pPr algn="l"/>
          <a:r>
            <a:rPr lang="en-AU" sz="1800" dirty="0"/>
            <a:t>Property adding and editing</a:t>
          </a:r>
        </a:p>
        <a:p>
          <a:pPr algn="l"/>
          <a:r>
            <a:rPr lang="en-AU" sz="1800" dirty="0"/>
            <a:t>Zoning and Splitting</a:t>
          </a:r>
        </a:p>
      </dgm:t>
    </dgm:pt>
    <dgm:pt modelId="{8DA2014C-B5EC-469A-B465-3A9A05744CC6}" type="parTrans" cxnId="{966A9E0C-769B-48A2-8E24-71FCDF044ABD}">
      <dgm:prSet/>
      <dgm:spPr/>
      <dgm:t>
        <a:bodyPr/>
        <a:lstStyle/>
        <a:p>
          <a:endParaRPr lang="en-AU"/>
        </a:p>
      </dgm:t>
    </dgm:pt>
    <dgm:pt modelId="{1423B0BF-9AAF-45C1-BF47-4BAE766BB219}" type="sibTrans" cxnId="{966A9E0C-769B-48A2-8E24-71FCDF044ABD}">
      <dgm:prSet/>
      <dgm:spPr/>
      <dgm:t>
        <a:bodyPr/>
        <a:lstStyle/>
        <a:p>
          <a:endParaRPr lang="en-AU"/>
        </a:p>
      </dgm:t>
    </dgm:pt>
    <dgm:pt modelId="{523E11FE-C315-49EE-BF21-7CBCDD7D6A00}">
      <dgm:prSet phldrT="[Text]" custT="1"/>
      <dgm:spPr/>
      <dgm:t>
        <a:bodyPr anchor="t" anchorCtr="0"/>
        <a:lstStyle/>
        <a:p>
          <a:pPr algn="l"/>
          <a:r>
            <a:rPr lang="en-AU" sz="1800" b="1" dirty="0"/>
            <a:t>Code Compliance Checking</a:t>
          </a:r>
        </a:p>
        <a:p>
          <a:pPr algn="ctr"/>
          <a:endParaRPr lang="en-AU" sz="1800" dirty="0"/>
        </a:p>
        <a:p>
          <a:pPr algn="l"/>
          <a:r>
            <a:rPr lang="en-AU" sz="1800" dirty="0"/>
            <a:t>Rules creation and management</a:t>
          </a:r>
        </a:p>
        <a:p>
          <a:pPr algn="l"/>
          <a:r>
            <a:rPr lang="en-AU" sz="1800" dirty="0"/>
            <a:t>Rule-based code checking</a:t>
          </a:r>
        </a:p>
        <a:p>
          <a:pPr algn="l"/>
          <a:r>
            <a:rPr lang="en-AU" sz="1800" dirty="0"/>
            <a:t>BCF report generation</a:t>
          </a:r>
        </a:p>
      </dgm:t>
    </dgm:pt>
    <dgm:pt modelId="{6657CC1C-6573-4DC7-93FA-C0BD45D7124B}" type="parTrans" cxnId="{0668D01C-0032-45F3-AB41-385F40EE9F9C}">
      <dgm:prSet/>
      <dgm:spPr/>
      <dgm:t>
        <a:bodyPr/>
        <a:lstStyle/>
        <a:p>
          <a:endParaRPr lang="en-AU"/>
        </a:p>
      </dgm:t>
    </dgm:pt>
    <dgm:pt modelId="{0F496687-78DC-4B49-B14B-4E853C03B227}" type="sibTrans" cxnId="{0668D01C-0032-45F3-AB41-385F40EE9F9C}">
      <dgm:prSet/>
      <dgm:spPr/>
      <dgm:t>
        <a:bodyPr/>
        <a:lstStyle/>
        <a:p>
          <a:endParaRPr lang="en-AU"/>
        </a:p>
      </dgm:t>
    </dgm:pt>
    <dgm:pt modelId="{A6F9B1D0-FF40-4051-B8B2-283AEF5D4DBA}">
      <dgm:prSet phldrT="[Text]" custT="1"/>
      <dgm:spPr>
        <a:ln>
          <a:solidFill>
            <a:srgbClr val="C00000"/>
          </a:solidFill>
        </a:ln>
      </dgm:spPr>
      <dgm:t>
        <a:bodyPr anchor="t" anchorCtr="0"/>
        <a:lstStyle/>
        <a:p>
          <a:pPr algn="l"/>
          <a:r>
            <a:rPr lang="en-AU" sz="1800" b="1" dirty="0"/>
            <a:t>Cost Estimation </a:t>
          </a:r>
          <a:r>
            <a:rPr lang="en-AU" sz="1800" i="1" dirty="0"/>
            <a:t>(Coming soon)</a:t>
          </a:r>
        </a:p>
        <a:p>
          <a:pPr algn="l"/>
          <a:endParaRPr lang="en-AU" sz="1800" dirty="0"/>
        </a:p>
        <a:p>
          <a:pPr algn="l"/>
          <a:r>
            <a:rPr lang="en-AU" sz="1800" dirty="0"/>
            <a:t>Quantity take-off</a:t>
          </a:r>
        </a:p>
        <a:p>
          <a:pPr algn="l"/>
          <a:r>
            <a:rPr lang="en-AU" sz="1800" dirty="0"/>
            <a:t>Bill of Materials Preparation</a:t>
          </a:r>
        </a:p>
        <a:p>
          <a:pPr algn="l"/>
          <a:r>
            <a:rPr lang="en-AU" sz="1800" dirty="0"/>
            <a:t>Link to external cost database</a:t>
          </a:r>
        </a:p>
        <a:p>
          <a:pPr algn="l"/>
          <a:r>
            <a:rPr lang="en-AU" sz="1800" dirty="0"/>
            <a:t>Cost estimation and analysis</a:t>
          </a:r>
        </a:p>
      </dgm:t>
    </dgm:pt>
    <dgm:pt modelId="{6E95ED3C-4809-4797-9249-6056F18D0A5A}" type="parTrans" cxnId="{9C57C214-81F6-4E74-8C53-8160B28A5B4F}">
      <dgm:prSet/>
      <dgm:spPr/>
      <dgm:t>
        <a:bodyPr/>
        <a:lstStyle/>
        <a:p>
          <a:endParaRPr lang="en-AU"/>
        </a:p>
      </dgm:t>
    </dgm:pt>
    <dgm:pt modelId="{C5CDD6FB-7CAF-46DE-8B11-DD9B994C0940}" type="sibTrans" cxnId="{9C57C214-81F6-4E74-8C53-8160B28A5B4F}">
      <dgm:prSet/>
      <dgm:spPr/>
      <dgm:t>
        <a:bodyPr/>
        <a:lstStyle/>
        <a:p>
          <a:endParaRPr lang="en-AU"/>
        </a:p>
      </dgm:t>
    </dgm:pt>
    <dgm:pt modelId="{C24E1FD9-87C6-4031-87F6-EFF5B176A9B9}">
      <dgm:prSet phldrT="[Text]" custT="1"/>
      <dgm:spPr>
        <a:ln>
          <a:solidFill>
            <a:srgbClr val="C00000"/>
          </a:solidFill>
        </a:ln>
      </dgm:spPr>
      <dgm:t>
        <a:bodyPr anchor="t" anchorCtr="0"/>
        <a:lstStyle/>
        <a:p>
          <a:pPr algn="ctr"/>
          <a:r>
            <a:rPr lang="en-AU" sz="1800" b="1" dirty="0"/>
            <a:t>Life Cycle Assessment </a:t>
          </a:r>
          <a:r>
            <a:rPr lang="en-AU" sz="1800" i="1" dirty="0"/>
            <a:t>(Coming soon)</a:t>
          </a:r>
        </a:p>
        <a:p>
          <a:pPr algn="l"/>
          <a:endParaRPr lang="en-AU" sz="1800" dirty="0"/>
        </a:p>
        <a:p>
          <a:pPr algn="l"/>
          <a:r>
            <a:rPr lang="en-AU" sz="1800" dirty="0"/>
            <a:t>Carbon footprint calculation &amp; visualisation</a:t>
          </a:r>
        </a:p>
        <a:p>
          <a:pPr algn="l"/>
          <a:r>
            <a:rPr lang="en-AU" sz="1800" dirty="0"/>
            <a:t>Carbon pricing</a:t>
          </a:r>
        </a:p>
        <a:p>
          <a:pPr algn="l"/>
          <a:r>
            <a:rPr lang="en-AU" sz="1800" dirty="0"/>
            <a:t>Carbon offsetting</a:t>
          </a:r>
        </a:p>
      </dgm:t>
    </dgm:pt>
    <dgm:pt modelId="{32DC57B1-6E5A-44A9-886D-9433B4721C69}" type="parTrans" cxnId="{3E67BF8F-D424-4744-8663-437EE27282CC}">
      <dgm:prSet/>
      <dgm:spPr/>
      <dgm:t>
        <a:bodyPr/>
        <a:lstStyle/>
        <a:p>
          <a:endParaRPr lang="en-AU"/>
        </a:p>
      </dgm:t>
    </dgm:pt>
    <dgm:pt modelId="{8E743A25-BAE8-486B-A745-7D3997812224}" type="sibTrans" cxnId="{3E67BF8F-D424-4744-8663-437EE27282CC}">
      <dgm:prSet/>
      <dgm:spPr/>
      <dgm:t>
        <a:bodyPr/>
        <a:lstStyle/>
        <a:p>
          <a:endParaRPr lang="en-AU"/>
        </a:p>
      </dgm:t>
    </dgm:pt>
    <dgm:pt modelId="{69CD2A28-8377-4394-BDD6-5B3810A01F74}" type="pres">
      <dgm:prSet presAssocID="{AAA66089-BF7D-4C24-8724-9AFD153FC031}" presName="diagram" presStyleCnt="0">
        <dgm:presLayoutVars>
          <dgm:dir/>
          <dgm:resizeHandles val="exact"/>
        </dgm:presLayoutVars>
      </dgm:prSet>
      <dgm:spPr/>
    </dgm:pt>
    <dgm:pt modelId="{98C81574-8926-4A6F-B8F3-B14B44E32201}" type="pres">
      <dgm:prSet presAssocID="{D05E367F-6A96-4A42-A123-96086480F80D}" presName="node" presStyleLbl="node1" presStyleIdx="0" presStyleCnt="4" custLinFactNeighborX="-1257">
        <dgm:presLayoutVars>
          <dgm:bulletEnabled val="1"/>
        </dgm:presLayoutVars>
      </dgm:prSet>
      <dgm:spPr/>
    </dgm:pt>
    <dgm:pt modelId="{39E01542-5DCD-48BF-AD2B-61F3FF36E1E8}" type="pres">
      <dgm:prSet presAssocID="{1423B0BF-9AAF-45C1-BF47-4BAE766BB219}" presName="sibTrans" presStyleCnt="0"/>
      <dgm:spPr/>
    </dgm:pt>
    <dgm:pt modelId="{C665EEC8-F83E-43A0-90E4-134B572B56E8}" type="pres">
      <dgm:prSet presAssocID="{523E11FE-C315-49EE-BF21-7CBCDD7D6A00}" presName="node" presStyleLbl="node1" presStyleIdx="1" presStyleCnt="4">
        <dgm:presLayoutVars>
          <dgm:bulletEnabled val="1"/>
        </dgm:presLayoutVars>
      </dgm:prSet>
      <dgm:spPr/>
    </dgm:pt>
    <dgm:pt modelId="{896F22E1-95F7-428A-87AE-69CBFEB43C30}" type="pres">
      <dgm:prSet presAssocID="{0F496687-78DC-4B49-B14B-4E853C03B227}" presName="sibTrans" presStyleCnt="0"/>
      <dgm:spPr/>
    </dgm:pt>
    <dgm:pt modelId="{6CD57DBF-9B27-48A2-BBBE-9562500557B9}" type="pres">
      <dgm:prSet presAssocID="{A6F9B1D0-FF40-4051-B8B2-283AEF5D4DBA}" presName="node" presStyleLbl="node1" presStyleIdx="2" presStyleCnt="4">
        <dgm:presLayoutVars>
          <dgm:bulletEnabled val="1"/>
        </dgm:presLayoutVars>
      </dgm:prSet>
      <dgm:spPr/>
    </dgm:pt>
    <dgm:pt modelId="{955EC5D3-C9ED-4987-B113-577AE7A8D41D}" type="pres">
      <dgm:prSet presAssocID="{C5CDD6FB-7CAF-46DE-8B11-DD9B994C0940}" presName="sibTrans" presStyleCnt="0"/>
      <dgm:spPr/>
    </dgm:pt>
    <dgm:pt modelId="{A5CB0542-7F83-4557-816A-88253CFF66C7}" type="pres">
      <dgm:prSet presAssocID="{C24E1FD9-87C6-4031-87F6-EFF5B176A9B9}" presName="node" presStyleLbl="node1" presStyleIdx="3" presStyleCnt="4">
        <dgm:presLayoutVars>
          <dgm:bulletEnabled val="1"/>
        </dgm:presLayoutVars>
      </dgm:prSet>
      <dgm:spPr/>
    </dgm:pt>
  </dgm:ptLst>
  <dgm:cxnLst>
    <dgm:cxn modelId="{966A9E0C-769B-48A2-8E24-71FCDF044ABD}" srcId="{AAA66089-BF7D-4C24-8724-9AFD153FC031}" destId="{D05E367F-6A96-4A42-A123-96086480F80D}" srcOrd="0" destOrd="0" parTransId="{8DA2014C-B5EC-469A-B465-3A9A05744CC6}" sibTransId="{1423B0BF-9AAF-45C1-BF47-4BAE766BB219}"/>
    <dgm:cxn modelId="{9C57C214-81F6-4E74-8C53-8160B28A5B4F}" srcId="{AAA66089-BF7D-4C24-8724-9AFD153FC031}" destId="{A6F9B1D0-FF40-4051-B8B2-283AEF5D4DBA}" srcOrd="2" destOrd="0" parTransId="{6E95ED3C-4809-4797-9249-6056F18D0A5A}" sibTransId="{C5CDD6FB-7CAF-46DE-8B11-DD9B994C0940}"/>
    <dgm:cxn modelId="{0668D01C-0032-45F3-AB41-385F40EE9F9C}" srcId="{AAA66089-BF7D-4C24-8724-9AFD153FC031}" destId="{523E11FE-C315-49EE-BF21-7CBCDD7D6A00}" srcOrd="1" destOrd="0" parTransId="{6657CC1C-6573-4DC7-93FA-C0BD45D7124B}" sibTransId="{0F496687-78DC-4B49-B14B-4E853C03B227}"/>
    <dgm:cxn modelId="{00CFFA1C-D9E1-4E6D-A980-81B1A7EADDCE}" type="presOf" srcId="{A6F9B1D0-FF40-4051-B8B2-283AEF5D4DBA}" destId="{6CD57DBF-9B27-48A2-BBBE-9562500557B9}" srcOrd="0" destOrd="0" presId="urn:microsoft.com/office/officeart/2005/8/layout/default"/>
    <dgm:cxn modelId="{5D3AB459-9A3D-4815-88CA-2008364749CD}" type="presOf" srcId="{C24E1FD9-87C6-4031-87F6-EFF5B176A9B9}" destId="{A5CB0542-7F83-4557-816A-88253CFF66C7}" srcOrd="0" destOrd="0" presId="urn:microsoft.com/office/officeart/2005/8/layout/default"/>
    <dgm:cxn modelId="{3E67BF8F-D424-4744-8663-437EE27282CC}" srcId="{AAA66089-BF7D-4C24-8724-9AFD153FC031}" destId="{C24E1FD9-87C6-4031-87F6-EFF5B176A9B9}" srcOrd="3" destOrd="0" parTransId="{32DC57B1-6E5A-44A9-886D-9433B4721C69}" sibTransId="{8E743A25-BAE8-486B-A745-7D3997812224}"/>
    <dgm:cxn modelId="{29EBF68F-00AE-4A7F-BC86-C3866EF1BBD1}" type="presOf" srcId="{D05E367F-6A96-4A42-A123-96086480F80D}" destId="{98C81574-8926-4A6F-B8F3-B14B44E32201}" srcOrd="0" destOrd="0" presId="urn:microsoft.com/office/officeart/2005/8/layout/default"/>
    <dgm:cxn modelId="{1BA70DED-6A8E-487E-9A14-BADEEE361E33}" type="presOf" srcId="{AAA66089-BF7D-4C24-8724-9AFD153FC031}" destId="{69CD2A28-8377-4394-BDD6-5B3810A01F74}" srcOrd="0" destOrd="0" presId="urn:microsoft.com/office/officeart/2005/8/layout/default"/>
    <dgm:cxn modelId="{144D2AFF-E457-41E8-B2F0-05232CCD2C5F}" type="presOf" srcId="{523E11FE-C315-49EE-BF21-7CBCDD7D6A00}" destId="{C665EEC8-F83E-43A0-90E4-134B572B56E8}" srcOrd="0" destOrd="0" presId="urn:microsoft.com/office/officeart/2005/8/layout/default"/>
    <dgm:cxn modelId="{E0199C13-F9AD-4DA4-B401-517757E334B9}" type="presParOf" srcId="{69CD2A28-8377-4394-BDD6-5B3810A01F74}" destId="{98C81574-8926-4A6F-B8F3-B14B44E32201}" srcOrd="0" destOrd="0" presId="urn:microsoft.com/office/officeart/2005/8/layout/default"/>
    <dgm:cxn modelId="{2D5677E5-A1C7-4307-9D57-49C1946C359A}" type="presParOf" srcId="{69CD2A28-8377-4394-BDD6-5B3810A01F74}" destId="{39E01542-5DCD-48BF-AD2B-61F3FF36E1E8}" srcOrd="1" destOrd="0" presId="urn:microsoft.com/office/officeart/2005/8/layout/default"/>
    <dgm:cxn modelId="{7EB20DE4-1853-4D11-B0B8-4389092081EB}" type="presParOf" srcId="{69CD2A28-8377-4394-BDD6-5B3810A01F74}" destId="{C665EEC8-F83E-43A0-90E4-134B572B56E8}" srcOrd="2" destOrd="0" presId="urn:microsoft.com/office/officeart/2005/8/layout/default"/>
    <dgm:cxn modelId="{595A2B55-F407-4115-A75C-BEA7A4F5EA84}" type="presParOf" srcId="{69CD2A28-8377-4394-BDD6-5B3810A01F74}" destId="{896F22E1-95F7-428A-87AE-69CBFEB43C30}" srcOrd="3" destOrd="0" presId="urn:microsoft.com/office/officeart/2005/8/layout/default"/>
    <dgm:cxn modelId="{540BCDEC-56C1-4B54-9848-D0A04A75168F}" type="presParOf" srcId="{69CD2A28-8377-4394-BDD6-5B3810A01F74}" destId="{6CD57DBF-9B27-48A2-BBBE-9562500557B9}" srcOrd="4" destOrd="0" presId="urn:microsoft.com/office/officeart/2005/8/layout/default"/>
    <dgm:cxn modelId="{3F5A0706-8831-4219-8973-2983162A7C73}" type="presParOf" srcId="{69CD2A28-8377-4394-BDD6-5B3810A01F74}" destId="{955EC5D3-C9ED-4987-B113-577AE7A8D41D}" srcOrd="5" destOrd="0" presId="urn:microsoft.com/office/officeart/2005/8/layout/default"/>
    <dgm:cxn modelId="{BF60C0F8-3019-4B16-BAD6-741130FB34DF}" type="presParOf" srcId="{69CD2A28-8377-4394-BDD6-5B3810A01F74}" destId="{A5CB0542-7F83-4557-816A-88253CFF66C7}"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1F14A6-92AF-4D35-A558-2442B5718490}" type="doc">
      <dgm:prSet loTypeId="urn:microsoft.com/office/officeart/2018/2/layout/IconLabelDescriptionList" loCatId="icon" qsTypeId="urn:microsoft.com/office/officeart/2005/8/quickstyle/simple1" qsCatId="simple" csTypeId="urn:microsoft.com/office/officeart/2005/8/colors/accent2_2" csCatId="accent2" phldr="1"/>
      <dgm:spPr/>
      <dgm:t>
        <a:bodyPr/>
        <a:lstStyle/>
        <a:p>
          <a:endParaRPr lang="en-US"/>
        </a:p>
      </dgm:t>
    </dgm:pt>
    <dgm:pt modelId="{983758A5-931E-4BBF-87EA-6E5A3A881A41}">
      <dgm:prSet/>
      <dgm:spPr/>
      <dgm:t>
        <a:bodyPr/>
        <a:lstStyle/>
        <a:p>
          <a:pPr>
            <a:defRPr b="1"/>
          </a:pPr>
          <a:r>
            <a:rPr lang="en-AU" b="1" dirty="0">
              <a:solidFill>
                <a:srgbClr val="800000"/>
              </a:solidFill>
            </a:rPr>
            <a:t>Neighbourhood satisfaction</a:t>
          </a:r>
          <a:endParaRPr lang="en-US" dirty="0">
            <a:solidFill>
              <a:srgbClr val="800000"/>
            </a:solidFill>
          </a:endParaRPr>
        </a:p>
      </dgm:t>
    </dgm:pt>
    <dgm:pt modelId="{23125C27-C3EE-4D4E-8F96-5DA6AE758A26}" type="parTrans" cxnId="{B78F7E6D-4C02-4FDD-B992-9B2E59CCEA51}">
      <dgm:prSet/>
      <dgm:spPr/>
      <dgm:t>
        <a:bodyPr/>
        <a:lstStyle/>
        <a:p>
          <a:endParaRPr lang="en-US"/>
        </a:p>
      </dgm:t>
    </dgm:pt>
    <dgm:pt modelId="{C04EF669-8EFB-446B-BAFE-759FC119CF62}" type="sibTrans" cxnId="{B78F7E6D-4C02-4FDD-B992-9B2E59CCEA51}">
      <dgm:prSet/>
      <dgm:spPr/>
      <dgm:t>
        <a:bodyPr/>
        <a:lstStyle/>
        <a:p>
          <a:endParaRPr lang="en-US"/>
        </a:p>
      </dgm:t>
    </dgm:pt>
    <dgm:pt modelId="{73C6780D-B4AD-433F-BD88-069B851B33F6}">
      <dgm:prSet/>
      <dgm:spPr/>
      <dgm:t>
        <a:bodyPr/>
        <a:lstStyle/>
        <a:p>
          <a:pPr>
            <a:lnSpc>
              <a:spcPct val="130000"/>
            </a:lnSpc>
            <a:spcAft>
              <a:spcPts val="0"/>
            </a:spcAft>
            <a:buFont typeface="Arial" panose="020B0604020202020204" pitchFamily="34" charset="0"/>
            <a:buChar char="•"/>
          </a:pPr>
          <a:r>
            <a:rPr lang="en-AU" dirty="0"/>
            <a:t>Perception of comfort or discomfort within a neighbourhood</a:t>
          </a:r>
          <a:endParaRPr lang="en-US" dirty="0"/>
        </a:p>
      </dgm:t>
    </dgm:pt>
    <dgm:pt modelId="{82FBC257-F4D2-4FAA-8904-A55DFF3C05C1}" type="parTrans" cxnId="{BC335081-37C1-4237-8149-016F4FCBF8AC}">
      <dgm:prSet/>
      <dgm:spPr/>
      <dgm:t>
        <a:bodyPr/>
        <a:lstStyle/>
        <a:p>
          <a:endParaRPr lang="en-US"/>
        </a:p>
      </dgm:t>
    </dgm:pt>
    <dgm:pt modelId="{5057E73D-D341-41F9-9156-5EC234D407AD}" type="sibTrans" cxnId="{BC335081-37C1-4237-8149-016F4FCBF8AC}">
      <dgm:prSet/>
      <dgm:spPr/>
      <dgm:t>
        <a:bodyPr/>
        <a:lstStyle/>
        <a:p>
          <a:endParaRPr lang="en-US"/>
        </a:p>
      </dgm:t>
    </dgm:pt>
    <dgm:pt modelId="{8F23B2F9-3AE6-416A-B743-AE12CBCEF1DF}">
      <dgm:prSet/>
      <dgm:spPr/>
      <dgm:t>
        <a:bodyPr/>
        <a:lstStyle/>
        <a:p>
          <a:pPr>
            <a:lnSpc>
              <a:spcPct val="130000"/>
            </a:lnSpc>
            <a:spcAft>
              <a:spcPts val="0"/>
            </a:spcAft>
            <a:buFont typeface="Arial" panose="020B0604020202020204" pitchFamily="34" charset="0"/>
            <a:buChar char="•"/>
          </a:pPr>
          <a:r>
            <a:rPr lang="en-AU" dirty="0"/>
            <a:t>Influenced by amenities, safety, accessibility, and environment</a:t>
          </a:r>
          <a:endParaRPr lang="en-US" dirty="0"/>
        </a:p>
      </dgm:t>
    </dgm:pt>
    <dgm:pt modelId="{900E9701-CFFE-4473-B883-F3FF29BCB4DB}" type="parTrans" cxnId="{6E664036-AD1B-4F3A-99AF-1A3DD7B3EFC8}">
      <dgm:prSet/>
      <dgm:spPr/>
      <dgm:t>
        <a:bodyPr/>
        <a:lstStyle/>
        <a:p>
          <a:endParaRPr lang="en-US"/>
        </a:p>
      </dgm:t>
    </dgm:pt>
    <dgm:pt modelId="{BFCC5BF0-EF0C-4013-8A3F-38CE8F80FD3B}" type="sibTrans" cxnId="{6E664036-AD1B-4F3A-99AF-1A3DD7B3EFC8}">
      <dgm:prSet/>
      <dgm:spPr/>
      <dgm:t>
        <a:bodyPr/>
        <a:lstStyle/>
        <a:p>
          <a:endParaRPr lang="en-US"/>
        </a:p>
      </dgm:t>
    </dgm:pt>
    <dgm:pt modelId="{660D3794-6C03-4F03-9C01-7D96F7745239}">
      <dgm:prSet/>
      <dgm:spPr/>
      <dgm:t>
        <a:bodyPr/>
        <a:lstStyle/>
        <a:p>
          <a:pPr>
            <a:lnSpc>
              <a:spcPct val="130000"/>
            </a:lnSpc>
            <a:spcAft>
              <a:spcPts val="0"/>
            </a:spcAft>
            <a:buFont typeface="Arial" panose="020B0604020202020204" pitchFamily="34" charset="0"/>
            <a:buChar char="•"/>
          </a:pPr>
          <a:r>
            <a:rPr lang="en-AU" dirty="0"/>
            <a:t>Correlated with life satisfaction, happiness, and eudaimonia</a:t>
          </a:r>
          <a:endParaRPr lang="en-US" dirty="0"/>
        </a:p>
      </dgm:t>
    </dgm:pt>
    <dgm:pt modelId="{77998F21-DE56-49FE-B5D1-E5D9E331720F}" type="parTrans" cxnId="{7849A7B1-FFAD-4013-9D15-D84318200344}">
      <dgm:prSet/>
      <dgm:spPr/>
      <dgm:t>
        <a:bodyPr/>
        <a:lstStyle/>
        <a:p>
          <a:endParaRPr lang="en-US"/>
        </a:p>
      </dgm:t>
    </dgm:pt>
    <dgm:pt modelId="{4CEF1D15-AE73-41D5-9242-91660532D5D8}" type="sibTrans" cxnId="{7849A7B1-FFAD-4013-9D15-D84318200344}">
      <dgm:prSet/>
      <dgm:spPr/>
      <dgm:t>
        <a:bodyPr/>
        <a:lstStyle/>
        <a:p>
          <a:endParaRPr lang="en-US"/>
        </a:p>
      </dgm:t>
    </dgm:pt>
    <dgm:pt modelId="{E3A289D2-C030-4E5B-AAE2-A71A8909263C}">
      <dgm:prSet/>
      <dgm:spPr/>
      <dgm:t>
        <a:bodyPr/>
        <a:lstStyle/>
        <a:p>
          <a:pPr>
            <a:lnSpc>
              <a:spcPct val="130000"/>
            </a:lnSpc>
            <a:spcAft>
              <a:spcPts val="0"/>
            </a:spcAft>
            <a:buFont typeface="Arial" panose="020B0604020202020204" pitchFamily="34" charset="0"/>
            <a:buChar char="•"/>
          </a:pPr>
          <a:r>
            <a:rPr lang="en-AU" dirty="0"/>
            <a:t>Geospatial analysis in GIS is used to measure satisfaction based on the distance to amenities</a:t>
          </a:r>
          <a:endParaRPr lang="en-US" dirty="0"/>
        </a:p>
      </dgm:t>
    </dgm:pt>
    <dgm:pt modelId="{CC6DDCDA-4602-4570-817D-7EE588AD9A43}" type="parTrans" cxnId="{6DC3A451-AD4D-4250-8247-04DE46B7C1B2}">
      <dgm:prSet/>
      <dgm:spPr/>
      <dgm:t>
        <a:bodyPr/>
        <a:lstStyle/>
        <a:p>
          <a:endParaRPr lang="en-US"/>
        </a:p>
      </dgm:t>
    </dgm:pt>
    <dgm:pt modelId="{E7DE553F-7950-4BAA-A290-66DA9BA3E1C9}" type="sibTrans" cxnId="{6DC3A451-AD4D-4250-8247-04DE46B7C1B2}">
      <dgm:prSet/>
      <dgm:spPr/>
      <dgm:t>
        <a:bodyPr/>
        <a:lstStyle/>
        <a:p>
          <a:endParaRPr lang="en-US"/>
        </a:p>
      </dgm:t>
    </dgm:pt>
    <dgm:pt modelId="{49108BF1-63C8-4E4E-866D-65062B798FC7}">
      <dgm:prSet/>
      <dgm:spPr/>
      <dgm:t>
        <a:bodyPr/>
        <a:lstStyle/>
        <a:p>
          <a:pPr>
            <a:defRPr b="1"/>
          </a:pPr>
          <a:r>
            <a:rPr lang="en-AU" b="1" dirty="0">
              <a:solidFill>
                <a:srgbClr val="800000"/>
              </a:solidFill>
            </a:rPr>
            <a:t>Household amenities satisfaction</a:t>
          </a:r>
          <a:endParaRPr lang="en-US" dirty="0">
            <a:solidFill>
              <a:srgbClr val="800000"/>
            </a:solidFill>
          </a:endParaRPr>
        </a:p>
      </dgm:t>
    </dgm:pt>
    <dgm:pt modelId="{40DE1980-9F6D-4D0C-8D16-E50C15A332DE}" type="parTrans" cxnId="{013143A8-DE98-413B-85BB-BC1BDDCC6FFD}">
      <dgm:prSet/>
      <dgm:spPr/>
      <dgm:t>
        <a:bodyPr/>
        <a:lstStyle/>
        <a:p>
          <a:endParaRPr lang="en-US"/>
        </a:p>
      </dgm:t>
    </dgm:pt>
    <dgm:pt modelId="{7A9C4B00-78DF-43D0-8C4F-C4B9E5520F3D}" type="sibTrans" cxnId="{013143A8-DE98-413B-85BB-BC1BDDCC6FFD}">
      <dgm:prSet/>
      <dgm:spPr/>
      <dgm:t>
        <a:bodyPr/>
        <a:lstStyle/>
        <a:p>
          <a:endParaRPr lang="en-US"/>
        </a:p>
      </dgm:t>
    </dgm:pt>
    <dgm:pt modelId="{F536052A-C13D-47BD-A9B3-37F135BA740D}">
      <dgm:prSet/>
      <dgm:spPr/>
      <dgm:t>
        <a:bodyPr/>
        <a:lstStyle/>
        <a:p>
          <a:pPr>
            <a:lnSpc>
              <a:spcPct val="130000"/>
            </a:lnSpc>
            <a:spcAft>
              <a:spcPts val="0"/>
            </a:spcAft>
            <a:buFont typeface="Arial" panose="020B0604020202020204" pitchFamily="34" charset="0"/>
            <a:buNone/>
          </a:pPr>
          <a:r>
            <a:rPr lang="en-AU" dirty="0"/>
            <a:t>Assessment of end-user satisfaction for housing units considering building characteristics, neighbourhood, socio-cultural amenities, and management </a:t>
          </a:r>
          <a:endParaRPr lang="en-US" dirty="0"/>
        </a:p>
      </dgm:t>
    </dgm:pt>
    <dgm:pt modelId="{95CC2999-EFFB-4E96-A81B-DB446C07EDCE}" type="parTrans" cxnId="{ABAD67D0-6438-4884-A829-6A491CEDD601}">
      <dgm:prSet/>
      <dgm:spPr/>
      <dgm:t>
        <a:bodyPr/>
        <a:lstStyle/>
        <a:p>
          <a:endParaRPr lang="en-US"/>
        </a:p>
      </dgm:t>
    </dgm:pt>
    <dgm:pt modelId="{43E70AB3-2515-434C-A074-7ED6124C2656}" type="sibTrans" cxnId="{ABAD67D0-6438-4884-A829-6A491CEDD601}">
      <dgm:prSet/>
      <dgm:spPr/>
      <dgm:t>
        <a:bodyPr/>
        <a:lstStyle/>
        <a:p>
          <a:endParaRPr lang="en-US"/>
        </a:p>
      </dgm:t>
    </dgm:pt>
    <dgm:pt modelId="{19CB9CF9-5B2B-4DC1-AEDD-3AF3E96E70DB}">
      <dgm:prSet/>
      <dgm:spPr/>
      <dgm:t>
        <a:bodyPr/>
        <a:lstStyle/>
        <a:p>
          <a:pPr>
            <a:lnSpc>
              <a:spcPct val="130000"/>
            </a:lnSpc>
            <a:spcAft>
              <a:spcPts val="0"/>
            </a:spcAft>
            <a:buFont typeface="Arial" panose="020B0604020202020204" pitchFamily="34" charset="0"/>
            <a:buNone/>
          </a:pPr>
          <a:r>
            <a:rPr lang="en-AU" dirty="0"/>
            <a:t>Factors linked to housing satisfaction include structure quality, design, size, internal space, amenities, and cost</a:t>
          </a:r>
          <a:endParaRPr lang="en-US" dirty="0"/>
        </a:p>
      </dgm:t>
    </dgm:pt>
    <dgm:pt modelId="{B9123352-95FD-4639-BD5D-94C059D2BE5E}" type="parTrans" cxnId="{16C304EE-A503-4FD1-8E67-060DFC94DE5A}">
      <dgm:prSet/>
      <dgm:spPr/>
      <dgm:t>
        <a:bodyPr/>
        <a:lstStyle/>
        <a:p>
          <a:endParaRPr lang="en-US"/>
        </a:p>
      </dgm:t>
    </dgm:pt>
    <dgm:pt modelId="{35CBB15A-4EAF-4024-BF88-B80CE5FD8E50}" type="sibTrans" cxnId="{16C304EE-A503-4FD1-8E67-060DFC94DE5A}">
      <dgm:prSet/>
      <dgm:spPr/>
      <dgm:t>
        <a:bodyPr/>
        <a:lstStyle/>
        <a:p>
          <a:endParaRPr lang="en-US"/>
        </a:p>
      </dgm:t>
    </dgm:pt>
    <dgm:pt modelId="{E55E3A34-A7DE-475B-8F66-FACAB3F616B8}" type="pres">
      <dgm:prSet presAssocID="{621F14A6-92AF-4D35-A558-2442B5718490}" presName="root" presStyleCnt="0">
        <dgm:presLayoutVars>
          <dgm:dir/>
          <dgm:resizeHandles val="exact"/>
        </dgm:presLayoutVars>
      </dgm:prSet>
      <dgm:spPr/>
    </dgm:pt>
    <dgm:pt modelId="{85CDD450-CD5F-429F-A7D7-493A9D4FCC7B}" type="pres">
      <dgm:prSet presAssocID="{983758A5-931E-4BBF-87EA-6E5A3A881A41}" presName="compNode" presStyleCnt="0"/>
      <dgm:spPr/>
    </dgm:pt>
    <dgm:pt modelId="{57532EFE-34FC-4E18-A643-80A78BC4A728}" type="pres">
      <dgm:prSet presAssocID="{983758A5-931E-4BBF-87EA-6E5A3A881A41}" presName="iconRect" presStyleLbl="node1" presStyleIdx="0" presStyleCnt="2" custLinFactNeighborX="41854" custLinFactNeighborY="921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ty"/>
        </a:ext>
      </dgm:extLst>
    </dgm:pt>
    <dgm:pt modelId="{DAC97F74-79F0-4662-BD75-29E09083A0B3}" type="pres">
      <dgm:prSet presAssocID="{983758A5-931E-4BBF-87EA-6E5A3A881A41}" presName="iconSpace" presStyleCnt="0"/>
      <dgm:spPr/>
    </dgm:pt>
    <dgm:pt modelId="{73323932-FD29-4580-A373-0EF8FE8AE70F}" type="pres">
      <dgm:prSet presAssocID="{983758A5-931E-4BBF-87EA-6E5A3A881A41}" presName="parTx" presStyleLbl="revTx" presStyleIdx="0" presStyleCnt="4">
        <dgm:presLayoutVars>
          <dgm:chMax val="0"/>
          <dgm:chPref val="0"/>
        </dgm:presLayoutVars>
      </dgm:prSet>
      <dgm:spPr/>
    </dgm:pt>
    <dgm:pt modelId="{51B58D07-5145-40E4-BCB5-9D24A312A4F9}" type="pres">
      <dgm:prSet presAssocID="{983758A5-931E-4BBF-87EA-6E5A3A881A41}" presName="txSpace" presStyleCnt="0"/>
      <dgm:spPr/>
    </dgm:pt>
    <dgm:pt modelId="{30006AC1-2099-4EAE-8845-AE524ACB1A80}" type="pres">
      <dgm:prSet presAssocID="{983758A5-931E-4BBF-87EA-6E5A3A881A41}" presName="desTx" presStyleLbl="revTx" presStyleIdx="1" presStyleCnt="4">
        <dgm:presLayoutVars/>
      </dgm:prSet>
      <dgm:spPr/>
    </dgm:pt>
    <dgm:pt modelId="{5BD15206-F867-4941-93C3-BD2E44FA3245}" type="pres">
      <dgm:prSet presAssocID="{C04EF669-8EFB-446B-BAFE-759FC119CF62}" presName="sibTrans" presStyleCnt="0"/>
      <dgm:spPr/>
    </dgm:pt>
    <dgm:pt modelId="{7CFB0B13-744C-4F9A-9AF0-5A85BE182276}" type="pres">
      <dgm:prSet presAssocID="{49108BF1-63C8-4E4E-866D-65062B798FC7}" presName="compNode" presStyleCnt="0"/>
      <dgm:spPr/>
    </dgm:pt>
    <dgm:pt modelId="{28366B6A-A265-4581-A464-3C72C6B3EB07}" type="pres">
      <dgm:prSet presAssocID="{49108BF1-63C8-4E4E-866D-65062B798FC7}" presName="iconRect" presStyleLbl="node1" presStyleIdx="1" presStyleCnt="2" custLinFactNeighborX="91582" custLinFactNeighborY="921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E792B3C2-3EAC-4DFF-8B1C-B8F8DA9D16FC}" type="pres">
      <dgm:prSet presAssocID="{49108BF1-63C8-4E4E-866D-65062B798FC7}" presName="iconSpace" presStyleCnt="0"/>
      <dgm:spPr/>
    </dgm:pt>
    <dgm:pt modelId="{C66CBD9F-1969-4444-8489-1AE210A42EA5}" type="pres">
      <dgm:prSet presAssocID="{49108BF1-63C8-4E4E-866D-65062B798FC7}" presName="parTx" presStyleLbl="revTx" presStyleIdx="2" presStyleCnt="4">
        <dgm:presLayoutVars>
          <dgm:chMax val="0"/>
          <dgm:chPref val="0"/>
        </dgm:presLayoutVars>
      </dgm:prSet>
      <dgm:spPr/>
    </dgm:pt>
    <dgm:pt modelId="{AA296284-2434-4B11-A19E-354BE3B13870}" type="pres">
      <dgm:prSet presAssocID="{49108BF1-63C8-4E4E-866D-65062B798FC7}" presName="txSpace" presStyleCnt="0"/>
      <dgm:spPr/>
    </dgm:pt>
    <dgm:pt modelId="{FCBB29DC-1223-4CA4-80D8-B4A23C39E34F}" type="pres">
      <dgm:prSet presAssocID="{49108BF1-63C8-4E4E-866D-65062B798FC7}" presName="desTx" presStyleLbl="revTx" presStyleIdx="3" presStyleCnt="4">
        <dgm:presLayoutVars/>
      </dgm:prSet>
      <dgm:spPr/>
    </dgm:pt>
  </dgm:ptLst>
  <dgm:cxnLst>
    <dgm:cxn modelId="{F9D7400D-5C61-46D9-8DEF-D3A9AF70C235}" type="presOf" srcId="{19CB9CF9-5B2B-4DC1-AEDD-3AF3E96E70DB}" destId="{FCBB29DC-1223-4CA4-80D8-B4A23C39E34F}" srcOrd="0" destOrd="1" presId="urn:microsoft.com/office/officeart/2018/2/layout/IconLabelDescriptionList"/>
    <dgm:cxn modelId="{1E3F4E18-1979-445A-8BB2-A679F8927731}" type="presOf" srcId="{660D3794-6C03-4F03-9C01-7D96F7745239}" destId="{30006AC1-2099-4EAE-8845-AE524ACB1A80}" srcOrd="0" destOrd="2" presId="urn:microsoft.com/office/officeart/2018/2/layout/IconLabelDescriptionList"/>
    <dgm:cxn modelId="{A12A4231-7917-4676-8775-75019D46B4AC}" type="presOf" srcId="{73C6780D-B4AD-433F-BD88-069B851B33F6}" destId="{30006AC1-2099-4EAE-8845-AE524ACB1A80}" srcOrd="0" destOrd="0" presId="urn:microsoft.com/office/officeart/2018/2/layout/IconLabelDescriptionList"/>
    <dgm:cxn modelId="{C3BFE334-6D1E-4E30-A07A-6D003320BA38}" type="presOf" srcId="{F536052A-C13D-47BD-A9B3-37F135BA740D}" destId="{FCBB29DC-1223-4CA4-80D8-B4A23C39E34F}" srcOrd="0" destOrd="0" presId="urn:microsoft.com/office/officeart/2018/2/layout/IconLabelDescriptionList"/>
    <dgm:cxn modelId="{6E664036-AD1B-4F3A-99AF-1A3DD7B3EFC8}" srcId="{983758A5-931E-4BBF-87EA-6E5A3A881A41}" destId="{8F23B2F9-3AE6-416A-B743-AE12CBCEF1DF}" srcOrd="1" destOrd="0" parTransId="{900E9701-CFFE-4473-B883-F3FF29BCB4DB}" sibTransId="{BFCC5BF0-EF0C-4013-8A3F-38CE8F80FD3B}"/>
    <dgm:cxn modelId="{B78F7E6D-4C02-4FDD-B992-9B2E59CCEA51}" srcId="{621F14A6-92AF-4D35-A558-2442B5718490}" destId="{983758A5-931E-4BBF-87EA-6E5A3A881A41}" srcOrd="0" destOrd="0" parTransId="{23125C27-C3EE-4D4E-8F96-5DA6AE758A26}" sibTransId="{C04EF669-8EFB-446B-BAFE-759FC119CF62}"/>
    <dgm:cxn modelId="{6DC3A451-AD4D-4250-8247-04DE46B7C1B2}" srcId="{983758A5-931E-4BBF-87EA-6E5A3A881A41}" destId="{E3A289D2-C030-4E5B-AAE2-A71A8909263C}" srcOrd="3" destOrd="0" parTransId="{CC6DDCDA-4602-4570-817D-7EE588AD9A43}" sibTransId="{E7DE553F-7950-4BAA-A290-66DA9BA3E1C9}"/>
    <dgm:cxn modelId="{4DA51B7C-BF02-4905-B7E6-29ED19C66F31}" type="presOf" srcId="{8F23B2F9-3AE6-416A-B743-AE12CBCEF1DF}" destId="{30006AC1-2099-4EAE-8845-AE524ACB1A80}" srcOrd="0" destOrd="1" presId="urn:microsoft.com/office/officeart/2018/2/layout/IconLabelDescriptionList"/>
    <dgm:cxn modelId="{BC335081-37C1-4237-8149-016F4FCBF8AC}" srcId="{983758A5-931E-4BBF-87EA-6E5A3A881A41}" destId="{73C6780D-B4AD-433F-BD88-069B851B33F6}" srcOrd="0" destOrd="0" parTransId="{82FBC257-F4D2-4FAA-8904-A55DFF3C05C1}" sibTransId="{5057E73D-D341-41F9-9156-5EC234D407AD}"/>
    <dgm:cxn modelId="{6F4C0490-9237-41B5-A962-4ACA73066CBF}" type="presOf" srcId="{E3A289D2-C030-4E5B-AAE2-A71A8909263C}" destId="{30006AC1-2099-4EAE-8845-AE524ACB1A80}" srcOrd="0" destOrd="3" presId="urn:microsoft.com/office/officeart/2018/2/layout/IconLabelDescriptionList"/>
    <dgm:cxn modelId="{6F64989B-418C-4561-B776-5EC6DBACAD97}" type="presOf" srcId="{983758A5-931E-4BBF-87EA-6E5A3A881A41}" destId="{73323932-FD29-4580-A373-0EF8FE8AE70F}" srcOrd="0" destOrd="0" presId="urn:microsoft.com/office/officeart/2018/2/layout/IconLabelDescriptionList"/>
    <dgm:cxn modelId="{013143A8-DE98-413B-85BB-BC1BDDCC6FFD}" srcId="{621F14A6-92AF-4D35-A558-2442B5718490}" destId="{49108BF1-63C8-4E4E-866D-65062B798FC7}" srcOrd="1" destOrd="0" parTransId="{40DE1980-9F6D-4D0C-8D16-E50C15A332DE}" sibTransId="{7A9C4B00-78DF-43D0-8C4F-C4B9E5520F3D}"/>
    <dgm:cxn modelId="{7849A7B1-FFAD-4013-9D15-D84318200344}" srcId="{983758A5-931E-4BBF-87EA-6E5A3A881A41}" destId="{660D3794-6C03-4F03-9C01-7D96F7745239}" srcOrd="2" destOrd="0" parTransId="{77998F21-DE56-49FE-B5D1-E5D9E331720F}" sibTransId="{4CEF1D15-AE73-41D5-9242-91660532D5D8}"/>
    <dgm:cxn modelId="{8ECA4DB3-89AF-4C6D-BCF1-E19BC1E42CEC}" type="presOf" srcId="{49108BF1-63C8-4E4E-866D-65062B798FC7}" destId="{C66CBD9F-1969-4444-8489-1AE210A42EA5}" srcOrd="0" destOrd="0" presId="urn:microsoft.com/office/officeart/2018/2/layout/IconLabelDescriptionList"/>
    <dgm:cxn modelId="{ABAD67D0-6438-4884-A829-6A491CEDD601}" srcId="{49108BF1-63C8-4E4E-866D-65062B798FC7}" destId="{F536052A-C13D-47BD-A9B3-37F135BA740D}" srcOrd="0" destOrd="0" parTransId="{95CC2999-EFFB-4E96-A81B-DB446C07EDCE}" sibTransId="{43E70AB3-2515-434C-A074-7ED6124C2656}"/>
    <dgm:cxn modelId="{28026FE9-8602-480F-B586-A67A93B8D729}" type="presOf" srcId="{621F14A6-92AF-4D35-A558-2442B5718490}" destId="{E55E3A34-A7DE-475B-8F66-FACAB3F616B8}" srcOrd="0" destOrd="0" presId="urn:microsoft.com/office/officeart/2018/2/layout/IconLabelDescriptionList"/>
    <dgm:cxn modelId="{16C304EE-A503-4FD1-8E67-060DFC94DE5A}" srcId="{49108BF1-63C8-4E4E-866D-65062B798FC7}" destId="{19CB9CF9-5B2B-4DC1-AEDD-3AF3E96E70DB}" srcOrd="1" destOrd="0" parTransId="{B9123352-95FD-4639-BD5D-94C059D2BE5E}" sibTransId="{35CBB15A-4EAF-4024-BF88-B80CE5FD8E50}"/>
    <dgm:cxn modelId="{E381333E-FC98-4D42-ACB9-436941646F66}" type="presParOf" srcId="{E55E3A34-A7DE-475B-8F66-FACAB3F616B8}" destId="{85CDD450-CD5F-429F-A7D7-493A9D4FCC7B}" srcOrd="0" destOrd="0" presId="urn:microsoft.com/office/officeart/2018/2/layout/IconLabelDescriptionList"/>
    <dgm:cxn modelId="{29710494-B21B-4ED9-8089-51B7875AB05F}" type="presParOf" srcId="{85CDD450-CD5F-429F-A7D7-493A9D4FCC7B}" destId="{57532EFE-34FC-4E18-A643-80A78BC4A728}" srcOrd="0" destOrd="0" presId="urn:microsoft.com/office/officeart/2018/2/layout/IconLabelDescriptionList"/>
    <dgm:cxn modelId="{1E4B5896-61C2-46AB-AFC8-5A9F8FD0C3EE}" type="presParOf" srcId="{85CDD450-CD5F-429F-A7D7-493A9D4FCC7B}" destId="{DAC97F74-79F0-4662-BD75-29E09083A0B3}" srcOrd="1" destOrd="0" presId="urn:microsoft.com/office/officeart/2018/2/layout/IconLabelDescriptionList"/>
    <dgm:cxn modelId="{5609C832-3513-412D-AF8E-270D19277942}" type="presParOf" srcId="{85CDD450-CD5F-429F-A7D7-493A9D4FCC7B}" destId="{73323932-FD29-4580-A373-0EF8FE8AE70F}" srcOrd="2" destOrd="0" presId="urn:microsoft.com/office/officeart/2018/2/layout/IconLabelDescriptionList"/>
    <dgm:cxn modelId="{6975BC6E-5270-428D-B782-BEDEEC21B9DA}" type="presParOf" srcId="{85CDD450-CD5F-429F-A7D7-493A9D4FCC7B}" destId="{51B58D07-5145-40E4-BCB5-9D24A312A4F9}" srcOrd="3" destOrd="0" presId="urn:microsoft.com/office/officeart/2018/2/layout/IconLabelDescriptionList"/>
    <dgm:cxn modelId="{CD80772C-B9E3-499A-9295-715482E0C531}" type="presParOf" srcId="{85CDD450-CD5F-429F-A7D7-493A9D4FCC7B}" destId="{30006AC1-2099-4EAE-8845-AE524ACB1A80}" srcOrd="4" destOrd="0" presId="urn:microsoft.com/office/officeart/2018/2/layout/IconLabelDescriptionList"/>
    <dgm:cxn modelId="{49985F2E-AA83-4C73-B19D-A66B48009967}" type="presParOf" srcId="{E55E3A34-A7DE-475B-8F66-FACAB3F616B8}" destId="{5BD15206-F867-4941-93C3-BD2E44FA3245}" srcOrd="1" destOrd="0" presId="urn:microsoft.com/office/officeart/2018/2/layout/IconLabelDescriptionList"/>
    <dgm:cxn modelId="{5E6CD6D6-E35B-4FF0-9265-AC33F1883A59}" type="presParOf" srcId="{E55E3A34-A7DE-475B-8F66-FACAB3F616B8}" destId="{7CFB0B13-744C-4F9A-9AF0-5A85BE182276}" srcOrd="2" destOrd="0" presId="urn:microsoft.com/office/officeart/2018/2/layout/IconLabelDescriptionList"/>
    <dgm:cxn modelId="{D51427A1-9528-4189-83D4-19E2CBD1BDD0}" type="presParOf" srcId="{7CFB0B13-744C-4F9A-9AF0-5A85BE182276}" destId="{28366B6A-A265-4581-A464-3C72C6B3EB07}" srcOrd="0" destOrd="0" presId="urn:microsoft.com/office/officeart/2018/2/layout/IconLabelDescriptionList"/>
    <dgm:cxn modelId="{45EFAE5F-D3AE-45C0-829A-642ED6AAAD27}" type="presParOf" srcId="{7CFB0B13-744C-4F9A-9AF0-5A85BE182276}" destId="{E792B3C2-3EAC-4DFF-8B1C-B8F8DA9D16FC}" srcOrd="1" destOrd="0" presId="urn:microsoft.com/office/officeart/2018/2/layout/IconLabelDescriptionList"/>
    <dgm:cxn modelId="{A707354A-F14F-4DDD-8471-FD1E5F12AA7D}" type="presParOf" srcId="{7CFB0B13-744C-4F9A-9AF0-5A85BE182276}" destId="{C66CBD9F-1969-4444-8489-1AE210A42EA5}" srcOrd="2" destOrd="0" presId="urn:microsoft.com/office/officeart/2018/2/layout/IconLabelDescriptionList"/>
    <dgm:cxn modelId="{0065BC0A-C667-473F-945D-7065EA696E94}" type="presParOf" srcId="{7CFB0B13-744C-4F9A-9AF0-5A85BE182276}" destId="{AA296284-2434-4B11-A19E-354BE3B13870}" srcOrd="3" destOrd="0" presId="urn:microsoft.com/office/officeart/2018/2/layout/IconLabelDescriptionList"/>
    <dgm:cxn modelId="{CF41C5C2-879E-4971-A94B-01374708D770}" type="presParOf" srcId="{7CFB0B13-744C-4F9A-9AF0-5A85BE182276}" destId="{FCBB29DC-1223-4CA4-80D8-B4A23C39E34F}" srcOrd="4" destOrd="0" presId="urn:microsoft.com/office/officeart/2018/2/layout/IconLabelDescription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81574-8926-4A6F-B8F3-B14B44E32201}">
      <dsp:nvSpPr>
        <dsp:cNvPr id="0" name=""/>
        <dsp:cNvSpPr/>
      </dsp:nvSpPr>
      <dsp:spPr>
        <a:xfrm>
          <a:off x="759245" y="438"/>
          <a:ext cx="3597263" cy="21583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1" kern="1200" dirty="0"/>
            <a:t>BIM Model Conditioning</a:t>
          </a:r>
        </a:p>
        <a:p>
          <a:pPr marL="0" lvl="0" indent="0" algn="ctr" defTabSz="800100">
            <a:lnSpc>
              <a:spcPct val="90000"/>
            </a:lnSpc>
            <a:spcBef>
              <a:spcPct val="0"/>
            </a:spcBef>
            <a:spcAft>
              <a:spcPct val="35000"/>
            </a:spcAft>
            <a:buNone/>
          </a:pPr>
          <a:endParaRPr lang="en-AU" sz="1800" kern="1200" dirty="0"/>
        </a:p>
        <a:p>
          <a:pPr marL="0" lvl="0" indent="0" algn="l" defTabSz="800100">
            <a:lnSpc>
              <a:spcPct val="90000"/>
            </a:lnSpc>
            <a:spcBef>
              <a:spcPct val="0"/>
            </a:spcBef>
            <a:spcAft>
              <a:spcPct val="35000"/>
            </a:spcAft>
            <a:buNone/>
          </a:pPr>
          <a:r>
            <a:rPr lang="en-AU" sz="1800" kern="1200" dirty="0"/>
            <a:t>IFC Class mapping and editing</a:t>
          </a:r>
        </a:p>
        <a:p>
          <a:pPr marL="0" lvl="0" indent="0" algn="l" defTabSz="800100">
            <a:lnSpc>
              <a:spcPct val="90000"/>
            </a:lnSpc>
            <a:spcBef>
              <a:spcPct val="0"/>
            </a:spcBef>
            <a:spcAft>
              <a:spcPct val="35000"/>
            </a:spcAft>
            <a:buNone/>
          </a:pPr>
          <a:r>
            <a:rPr lang="en-AU" sz="1800" kern="1200" dirty="0" err="1"/>
            <a:t>Uniclass</a:t>
          </a:r>
          <a:r>
            <a:rPr lang="en-AU" sz="1800" kern="1200" dirty="0"/>
            <a:t> mapping and editing</a:t>
          </a:r>
        </a:p>
        <a:p>
          <a:pPr marL="0" lvl="0" indent="0" algn="l" defTabSz="800100">
            <a:lnSpc>
              <a:spcPct val="90000"/>
            </a:lnSpc>
            <a:spcBef>
              <a:spcPct val="0"/>
            </a:spcBef>
            <a:spcAft>
              <a:spcPct val="35000"/>
            </a:spcAft>
            <a:buNone/>
          </a:pPr>
          <a:r>
            <a:rPr lang="en-AU" sz="1800" kern="1200" dirty="0"/>
            <a:t>Property adding and editing</a:t>
          </a:r>
        </a:p>
        <a:p>
          <a:pPr marL="0" lvl="0" indent="0" algn="l" defTabSz="800100">
            <a:lnSpc>
              <a:spcPct val="90000"/>
            </a:lnSpc>
            <a:spcBef>
              <a:spcPct val="0"/>
            </a:spcBef>
            <a:spcAft>
              <a:spcPct val="35000"/>
            </a:spcAft>
            <a:buNone/>
          </a:pPr>
          <a:r>
            <a:rPr lang="en-AU" sz="1800" kern="1200" dirty="0"/>
            <a:t>Zoning and Splitting</a:t>
          </a:r>
        </a:p>
      </dsp:txBody>
      <dsp:txXfrm>
        <a:off x="759245" y="438"/>
        <a:ext cx="3597263" cy="2158358"/>
      </dsp:txXfrm>
    </dsp:sp>
    <dsp:sp modelId="{C665EEC8-F83E-43A0-90E4-134B572B56E8}">
      <dsp:nvSpPr>
        <dsp:cNvPr id="0" name=""/>
        <dsp:cNvSpPr/>
      </dsp:nvSpPr>
      <dsp:spPr>
        <a:xfrm>
          <a:off x="4761452" y="438"/>
          <a:ext cx="3597263" cy="2158358"/>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1" kern="1200" dirty="0"/>
            <a:t>Code Compliance Checking</a:t>
          </a:r>
        </a:p>
        <a:p>
          <a:pPr marL="0" lvl="0" indent="0" algn="ctr" defTabSz="800100">
            <a:lnSpc>
              <a:spcPct val="90000"/>
            </a:lnSpc>
            <a:spcBef>
              <a:spcPct val="0"/>
            </a:spcBef>
            <a:spcAft>
              <a:spcPct val="35000"/>
            </a:spcAft>
            <a:buNone/>
          </a:pPr>
          <a:endParaRPr lang="en-AU" sz="1800" kern="1200" dirty="0"/>
        </a:p>
        <a:p>
          <a:pPr marL="0" lvl="0" indent="0" algn="l" defTabSz="800100">
            <a:lnSpc>
              <a:spcPct val="90000"/>
            </a:lnSpc>
            <a:spcBef>
              <a:spcPct val="0"/>
            </a:spcBef>
            <a:spcAft>
              <a:spcPct val="35000"/>
            </a:spcAft>
            <a:buNone/>
          </a:pPr>
          <a:r>
            <a:rPr lang="en-AU" sz="1800" kern="1200" dirty="0"/>
            <a:t>Rules creation and management</a:t>
          </a:r>
        </a:p>
        <a:p>
          <a:pPr marL="0" lvl="0" indent="0" algn="l" defTabSz="800100">
            <a:lnSpc>
              <a:spcPct val="90000"/>
            </a:lnSpc>
            <a:spcBef>
              <a:spcPct val="0"/>
            </a:spcBef>
            <a:spcAft>
              <a:spcPct val="35000"/>
            </a:spcAft>
            <a:buNone/>
          </a:pPr>
          <a:r>
            <a:rPr lang="en-AU" sz="1800" kern="1200" dirty="0"/>
            <a:t>Rule-based code checking</a:t>
          </a:r>
        </a:p>
        <a:p>
          <a:pPr marL="0" lvl="0" indent="0" algn="l" defTabSz="800100">
            <a:lnSpc>
              <a:spcPct val="90000"/>
            </a:lnSpc>
            <a:spcBef>
              <a:spcPct val="0"/>
            </a:spcBef>
            <a:spcAft>
              <a:spcPct val="35000"/>
            </a:spcAft>
            <a:buNone/>
          </a:pPr>
          <a:r>
            <a:rPr lang="en-AU" sz="1800" kern="1200" dirty="0"/>
            <a:t>BCF report generation</a:t>
          </a:r>
        </a:p>
      </dsp:txBody>
      <dsp:txXfrm>
        <a:off x="4761452" y="438"/>
        <a:ext cx="3597263" cy="2158358"/>
      </dsp:txXfrm>
    </dsp:sp>
    <dsp:sp modelId="{6CD57DBF-9B27-48A2-BBBE-9562500557B9}">
      <dsp:nvSpPr>
        <dsp:cNvPr id="0" name=""/>
        <dsp:cNvSpPr/>
      </dsp:nvSpPr>
      <dsp:spPr>
        <a:xfrm>
          <a:off x="804462" y="2518522"/>
          <a:ext cx="3597263" cy="2158358"/>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AU" sz="1800" b="1" kern="1200" dirty="0"/>
            <a:t>Cost Estimation </a:t>
          </a:r>
          <a:r>
            <a:rPr lang="en-AU" sz="1800" i="1" kern="1200" dirty="0"/>
            <a:t>(Coming soon)</a:t>
          </a:r>
        </a:p>
        <a:p>
          <a:pPr marL="0" lvl="0" indent="0" algn="l" defTabSz="800100">
            <a:lnSpc>
              <a:spcPct val="90000"/>
            </a:lnSpc>
            <a:spcBef>
              <a:spcPct val="0"/>
            </a:spcBef>
            <a:spcAft>
              <a:spcPct val="35000"/>
            </a:spcAft>
            <a:buNone/>
          </a:pPr>
          <a:endParaRPr lang="en-AU" sz="1800" kern="1200" dirty="0"/>
        </a:p>
        <a:p>
          <a:pPr marL="0" lvl="0" indent="0" algn="l" defTabSz="800100">
            <a:lnSpc>
              <a:spcPct val="90000"/>
            </a:lnSpc>
            <a:spcBef>
              <a:spcPct val="0"/>
            </a:spcBef>
            <a:spcAft>
              <a:spcPct val="35000"/>
            </a:spcAft>
            <a:buNone/>
          </a:pPr>
          <a:r>
            <a:rPr lang="en-AU" sz="1800" kern="1200" dirty="0"/>
            <a:t>Quantity take-off</a:t>
          </a:r>
        </a:p>
        <a:p>
          <a:pPr marL="0" lvl="0" indent="0" algn="l" defTabSz="800100">
            <a:lnSpc>
              <a:spcPct val="90000"/>
            </a:lnSpc>
            <a:spcBef>
              <a:spcPct val="0"/>
            </a:spcBef>
            <a:spcAft>
              <a:spcPct val="35000"/>
            </a:spcAft>
            <a:buNone/>
          </a:pPr>
          <a:r>
            <a:rPr lang="en-AU" sz="1800" kern="1200" dirty="0"/>
            <a:t>Bill of Materials Preparation</a:t>
          </a:r>
        </a:p>
        <a:p>
          <a:pPr marL="0" lvl="0" indent="0" algn="l" defTabSz="800100">
            <a:lnSpc>
              <a:spcPct val="90000"/>
            </a:lnSpc>
            <a:spcBef>
              <a:spcPct val="0"/>
            </a:spcBef>
            <a:spcAft>
              <a:spcPct val="35000"/>
            </a:spcAft>
            <a:buNone/>
          </a:pPr>
          <a:r>
            <a:rPr lang="en-AU" sz="1800" kern="1200" dirty="0"/>
            <a:t>Link to external cost database</a:t>
          </a:r>
        </a:p>
        <a:p>
          <a:pPr marL="0" lvl="0" indent="0" algn="l" defTabSz="800100">
            <a:lnSpc>
              <a:spcPct val="90000"/>
            </a:lnSpc>
            <a:spcBef>
              <a:spcPct val="0"/>
            </a:spcBef>
            <a:spcAft>
              <a:spcPct val="35000"/>
            </a:spcAft>
            <a:buNone/>
          </a:pPr>
          <a:r>
            <a:rPr lang="en-AU" sz="1800" kern="1200" dirty="0"/>
            <a:t>Cost estimation and analysis</a:t>
          </a:r>
        </a:p>
      </dsp:txBody>
      <dsp:txXfrm>
        <a:off x="804462" y="2518522"/>
        <a:ext cx="3597263" cy="2158358"/>
      </dsp:txXfrm>
    </dsp:sp>
    <dsp:sp modelId="{A5CB0542-7F83-4557-816A-88253CFF66C7}">
      <dsp:nvSpPr>
        <dsp:cNvPr id="0" name=""/>
        <dsp:cNvSpPr/>
      </dsp:nvSpPr>
      <dsp:spPr>
        <a:xfrm>
          <a:off x="4761452" y="2518522"/>
          <a:ext cx="3597263" cy="2158358"/>
        </a:xfrm>
        <a:prstGeom prst="rect">
          <a:avLst/>
        </a:prstGeom>
        <a:solidFill>
          <a:schemeClr val="lt1">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AU" sz="1800" b="1" kern="1200" dirty="0"/>
            <a:t>Life Cycle Assessment </a:t>
          </a:r>
          <a:r>
            <a:rPr lang="en-AU" sz="1800" i="1" kern="1200" dirty="0"/>
            <a:t>(Coming soon)</a:t>
          </a:r>
        </a:p>
        <a:p>
          <a:pPr marL="0" lvl="0" indent="0" algn="l" defTabSz="800100">
            <a:lnSpc>
              <a:spcPct val="90000"/>
            </a:lnSpc>
            <a:spcBef>
              <a:spcPct val="0"/>
            </a:spcBef>
            <a:spcAft>
              <a:spcPct val="35000"/>
            </a:spcAft>
            <a:buNone/>
          </a:pPr>
          <a:endParaRPr lang="en-AU" sz="1800" kern="1200" dirty="0"/>
        </a:p>
        <a:p>
          <a:pPr marL="0" lvl="0" indent="0" algn="l" defTabSz="800100">
            <a:lnSpc>
              <a:spcPct val="90000"/>
            </a:lnSpc>
            <a:spcBef>
              <a:spcPct val="0"/>
            </a:spcBef>
            <a:spcAft>
              <a:spcPct val="35000"/>
            </a:spcAft>
            <a:buNone/>
          </a:pPr>
          <a:r>
            <a:rPr lang="en-AU" sz="1800" kern="1200" dirty="0"/>
            <a:t>Carbon footprint calculation &amp; visualisation</a:t>
          </a:r>
        </a:p>
        <a:p>
          <a:pPr marL="0" lvl="0" indent="0" algn="l" defTabSz="800100">
            <a:lnSpc>
              <a:spcPct val="90000"/>
            </a:lnSpc>
            <a:spcBef>
              <a:spcPct val="0"/>
            </a:spcBef>
            <a:spcAft>
              <a:spcPct val="35000"/>
            </a:spcAft>
            <a:buNone/>
          </a:pPr>
          <a:r>
            <a:rPr lang="en-AU" sz="1800" kern="1200" dirty="0"/>
            <a:t>Carbon pricing</a:t>
          </a:r>
        </a:p>
        <a:p>
          <a:pPr marL="0" lvl="0" indent="0" algn="l" defTabSz="800100">
            <a:lnSpc>
              <a:spcPct val="90000"/>
            </a:lnSpc>
            <a:spcBef>
              <a:spcPct val="0"/>
            </a:spcBef>
            <a:spcAft>
              <a:spcPct val="35000"/>
            </a:spcAft>
            <a:buNone/>
          </a:pPr>
          <a:r>
            <a:rPr lang="en-AU" sz="1800" kern="1200" dirty="0"/>
            <a:t>Carbon offsetting</a:t>
          </a:r>
        </a:p>
      </dsp:txBody>
      <dsp:txXfrm>
        <a:off x="4761452" y="2518522"/>
        <a:ext cx="3597263" cy="2158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32EFE-34FC-4E18-A643-80A78BC4A728}">
      <dsp:nvSpPr>
        <dsp:cNvPr id="0" name=""/>
        <dsp:cNvSpPr/>
      </dsp:nvSpPr>
      <dsp:spPr>
        <a:xfrm>
          <a:off x="849004" y="131012"/>
          <a:ext cx="1510523" cy="14220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323932-FD29-4580-A373-0EF8FE8AE70F}">
      <dsp:nvSpPr>
        <dsp:cNvPr id="0" name=""/>
        <dsp:cNvSpPr/>
      </dsp:nvSpPr>
      <dsp:spPr>
        <a:xfrm>
          <a:off x="216790" y="1620924"/>
          <a:ext cx="4315781" cy="60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AU" sz="2400" b="1" kern="1200" dirty="0">
              <a:solidFill>
                <a:srgbClr val="800000"/>
              </a:solidFill>
            </a:rPr>
            <a:t>Neighbourhood satisfaction</a:t>
          </a:r>
          <a:endParaRPr lang="en-US" sz="2400" kern="1200" dirty="0">
            <a:solidFill>
              <a:srgbClr val="800000"/>
            </a:solidFill>
          </a:endParaRPr>
        </a:p>
      </dsp:txBody>
      <dsp:txXfrm>
        <a:off x="216790" y="1620924"/>
        <a:ext cx="4315781" cy="609446"/>
      </dsp:txXfrm>
    </dsp:sp>
    <dsp:sp modelId="{30006AC1-2099-4EAE-8845-AE524ACB1A80}">
      <dsp:nvSpPr>
        <dsp:cNvPr id="0" name=""/>
        <dsp:cNvSpPr/>
      </dsp:nvSpPr>
      <dsp:spPr>
        <a:xfrm>
          <a:off x="216790" y="2322873"/>
          <a:ext cx="4315781" cy="2590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30000"/>
            </a:lnSpc>
            <a:spcBef>
              <a:spcPct val="0"/>
            </a:spcBef>
            <a:spcAft>
              <a:spcPts val="0"/>
            </a:spcAft>
            <a:buFont typeface="Arial" panose="020B0604020202020204" pitchFamily="34" charset="0"/>
            <a:buNone/>
          </a:pPr>
          <a:r>
            <a:rPr lang="en-AU" sz="1700" kern="1200" dirty="0"/>
            <a:t>Perception of comfort or discomfort within a neighbourhood</a:t>
          </a:r>
          <a:endParaRPr lang="en-US" sz="1700" kern="1200" dirty="0"/>
        </a:p>
        <a:p>
          <a:pPr marL="0" lvl="0" indent="0" algn="l" defTabSz="755650">
            <a:lnSpc>
              <a:spcPct val="130000"/>
            </a:lnSpc>
            <a:spcBef>
              <a:spcPct val="0"/>
            </a:spcBef>
            <a:spcAft>
              <a:spcPts val="0"/>
            </a:spcAft>
            <a:buFont typeface="Arial" panose="020B0604020202020204" pitchFamily="34" charset="0"/>
            <a:buNone/>
          </a:pPr>
          <a:r>
            <a:rPr lang="en-AU" sz="1700" kern="1200" dirty="0"/>
            <a:t>Influenced by amenities, safety, accessibility, and environment</a:t>
          </a:r>
          <a:endParaRPr lang="en-US" sz="1700" kern="1200" dirty="0"/>
        </a:p>
        <a:p>
          <a:pPr marL="0" lvl="0" indent="0" algn="l" defTabSz="755650">
            <a:lnSpc>
              <a:spcPct val="130000"/>
            </a:lnSpc>
            <a:spcBef>
              <a:spcPct val="0"/>
            </a:spcBef>
            <a:spcAft>
              <a:spcPts val="0"/>
            </a:spcAft>
            <a:buFont typeface="Arial" panose="020B0604020202020204" pitchFamily="34" charset="0"/>
            <a:buNone/>
          </a:pPr>
          <a:r>
            <a:rPr lang="en-AU" sz="1700" kern="1200" dirty="0"/>
            <a:t>Correlated with life satisfaction, happiness, and eudaimonia</a:t>
          </a:r>
          <a:endParaRPr lang="en-US" sz="1700" kern="1200" dirty="0"/>
        </a:p>
        <a:p>
          <a:pPr marL="0" lvl="0" indent="0" algn="l" defTabSz="755650">
            <a:lnSpc>
              <a:spcPct val="130000"/>
            </a:lnSpc>
            <a:spcBef>
              <a:spcPct val="0"/>
            </a:spcBef>
            <a:spcAft>
              <a:spcPts val="0"/>
            </a:spcAft>
            <a:buFont typeface="Arial" panose="020B0604020202020204" pitchFamily="34" charset="0"/>
            <a:buNone/>
          </a:pPr>
          <a:r>
            <a:rPr lang="en-AU" sz="1700" kern="1200" dirty="0"/>
            <a:t>Geospatial analysis in GIS is used to measure satisfaction based on the distance to amenities</a:t>
          </a:r>
          <a:endParaRPr lang="en-US" sz="1700" kern="1200" dirty="0"/>
        </a:p>
      </dsp:txBody>
      <dsp:txXfrm>
        <a:off x="216790" y="2322873"/>
        <a:ext cx="4315781" cy="2590104"/>
      </dsp:txXfrm>
    </dsp:sp>
    <dsp:sp modelId="{28366B6A-A265-4581-A464-3C72C6B3EB07}">
      <dsp:nvSpPr>
        <dsp:cNvPr id="0" name=""/>
        <dsp:cNvSpPr/>
      </dsp:nvSpPr>
      <dsp:spPr>
        <a:xfrm>
          <a:off x="6671200" y="131012"/>
          <a:ext cx="1510523" cy="14220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6CBD9F-1969-4444-8489-1AE210A42EA5}">
      <dsp:nvSpPr>
        <dsp:cNvPr id="0" name=""/>
        <dsp:cNvSpPr/>
      </dsp:nvSpPr>
      <dsp:spPr>
        <a:xfrm>
          <a:off x="5287833" y="1620924"/>
          <a:ext cx="4315781" cy="60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en-AU" sz="2400" b="1" kern="1200" dirty="0">
              <a:solidFill>
                <a:srgbClr val="800000"/>
              </a:solidFill>
            </a:rPr>
            <a:t>Household amenities satisfaction</a:t>
          </a:r>
          <a:endParaRPr lang="en-US" sz="2400" kern="1200" dirty="0">
            <a:solidFill>
              <a:srgbClr val="800000"/>
            </a:solidFill>
          </a:endParaRPr>
        </a:p>
      </dsp:txBody>
      <dsp:txXfrm>
        <a:off x="5287833" y="1620924"/>
        <a:ext cx="4315781" cy="609446"/>
      </dsp:txXfrm>
    </dsp:sp>
    <dsp:sp modelId="{FCBB29DC-1223-4CA4-80D8-B4A23C39E34F}">
      <dsp:nvSpPr>
        <dsp:cNvPr id="0" name=""/>
        <dsp:cNvSpPr/>
      </dsp:nvSpPr>
      <dsp:spPr>
        <a:xfrm>
          <a:off x="5287833" y="2322873"/>
          <a:ext cx="4315781" cy="2590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30000"/>
            </a:lnSpc>
            <a:spcBef>
              <a:spcPct val="0"/>
            </a:spcBef>
            <a:spcAft>
              <a:spcPts val="0"/>
            </a:spcAft>
            <a:buFont typeface="Arial" panose="020B0604020202020204" pitchFamily="34" charset="0"/>
            <a:buNone/>
          </a:pPr>
          <a:r>
            <a:rPr lang="en-AU" sz="1700" kern="1200" dirty="0"/>
            <a:t>Assessment of end-user satisfaction for housing units considering building characteristics, neighbourhood, socio-cultural amenities, and management </a:t>
          </a:r>
          <a:endParaRPr lang="en-US" sz="1700" kern="1200" dirty="0"/>
        </a:p>
        <a:p>
          <a:pPr marL="0" lvl="0" indent="0" algn="l" defTabSz="755650">
            <a:lnSpc>
              <a:spcPct val="130000"/>
            </a:lnSpc>
            <a:spcBef>
              <a:spcPct val="0"/>
            </a:spcBef>
            <a:spcAft>
              <a:spcPts val="0"/>
            </a:spcAft>
            <a:buFont typeface="Arial" panose="020B0604020202020204" pitchFamily="34" charset="0"/>
            <a:buNone/>
          </a:pPr>
          <a:r>
            <a:rPr lang="en-AU" sz="1700" kern="1200" dirty="0"/>
            <a:t>Factors linked to housing satisfaction include structure quality, design, size, internal space, amenities, and cost</a:t>
          </a:r>
          <a:endParaRPr lang="en-US" sz="1700" kern="1200" dirty="0"/>
        </a:p>
      </dsp:txBody>
      <dsp:txXfrm>
        <a:off x="5287833" y="2322873"/>
        <a:ext cx="4315781" cy="25901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CF051-63C8-4E4B-B33D-8FCE91E16BDF}" type="datetimeFigureOut">
              <a:rPr lang="en-AU" smtClean="0"/>
              <a:t>2/05/2023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60A7E-CF6F-42E2-9196-E5BDFA058943}" type="slidenum">
              <a:rPr lang="en-AU" smtClean="0"/>
              <a:t>‹#›</a:t>
            </a:fld>
            <a:endParaRPr lang="en-AU"/>
          </a:p>
        </p:txBody>
      </p:sp>
    </p:spTree>
    <p:extLst>
      <p:ext uri="{BB962C8B-B14F-4D97-AF65-F5344CB8AC3E}">
        <p14:creationId xmlns:p14="http://schemas.microsoft.com/office/powerpoint/2010/main" val="400707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3.bin"/><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4.bin"/><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5.bin"/><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2BEF2E9-4DCF-4930-980B-106EB4D15267}" type="datetime1">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2144500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1265C3A-EFFE-4A94-B745-3B287A68A0BD}" type="datetime1">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301422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BC7C0A4-0508-4815-ACE2-A646892D7699}" type="datetime1">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340013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userDrawn="1"/>
        </p:nvGraphicFramePr>
        <p:xfrm>
          <a:off x="0" y="1"/>
          <a:ext cx="12192000" cy="1120775"/>
        </p:xfrm>
        <a:graphic>
          <a:graphicData uri="http://schemas.openxmlformats.org/presentationml/2006/ole">
            <mc:AlternateContent xmlns:mc="http://schemas.openxmlformats.org/markup-compatibility/2006">
              <mc:Choice xmlns:v="urn:schemas-microsoft-com:vml" Requires="v">
                <p:oleObj name="Image" r:id="rId2" imgW="9143244" imgH="1121381" progId="Photoshop.Image.9">
                  <p:embed/>
                </p:oleObj>
              </mc:Choice>
              <mc:Fallback>
                <p:oleObj name="Image" r:id="rId2" imgW="9143244" imgH="1121381" progId="Photoshop.Image.9">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11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5" name="Picture 5" descr="SBEnrc-Green.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732464"/>
            <a:ext cx="1219200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2" name="Title 1"/>
          <p:cNvSpPr>
            <a:spLocks noGrp="1"/>
          </p:cNvSpPr>
          <p:nvPr>
            <p:ph type="ctrTitle"/>
          </p:nvPr>
        </p:nvSpPr>
        <p:spPr>
          <a:xfrm>
            <a:off x="1199456" y="0"/>
            <a:ext cx="10363200" cy="1124744"/>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9614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72816"/>
            <a:ext cx="10972800" cy="43533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6"/>
          <p:cNvSpPr>
            <a:spLocks noGrp="1"/>
          </p:cNvSpPr>
          <p:nvPr>
            <p:ph type="title"/>
          </p:nvPr>
        </p:nvSpPr>
        <p:spPr>
          <a:xfrm>
            <a:off x="632935" y="-99392"/>
            <a:ext cx="10972800" cy="1143000"/>
          </a:xfrm>
        </p:spPr>
        <p:txBody>
          <a:bodyPr/>
          <a:lstStyle>
            <a:lvl1pPr>
              <a:defRPr>
                <a:solidFill>
                  <a:srgbClr val="800000"/>
                </a:solidFill>
              </a:defRPr>
            </a:lvl1pPr>
          </a:lstStyle>
          <a:p>
            <a:r>
              <a:rPr lang="en-US" dirty="0"/>
              <a:t>Click to edit Master title style</a:t>
            </a:r>
            <a:endParaRPr lang="en-AU" dirty="0"/>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2D936C7C-789F-4695-A541-6A952C2E476F}" type="slidenum">
              <a:rPr lang="en-AU" altLang="en-US" smtClean="0"/>
              <a:pPr>
                <a:defRPr/>
              </a:pPr>
              <a:t>‹#›</a:t>
            </a:fld>
            <a:endParaRPr lang="en-AU" altLang="en-US" dirty="0"/>
          </a:p>
        </p:txBody>
      </p:sp>
      <p:graphicFrame>
        <p:nvGraphicFramePr>
          <p:cNvPr id="6" name="Object 10"/>
          <p:cNvGraphicFramePr>
            <a:graphicFrameLocks noChangeAspect="1"/>
          </p:cNvGraphicFramePr>
          <p:nvPr userDrawn="1"/>
        </p:nvGraphicFramePr>
        <p:xfrm>
          <a:off x="0" y="1196976"/>
          <a:ext cx="6106584" cy="5661025"/>
        </p:xfrm>
        <a:graphic>
          <a:graphicData uri="http://schemas.openxmlformats.org/presentationml/2006/ole">
            <mc:AlternateContent xmlns:mc="http://schemas.openxmlformats.org/markup-compatibility/2006">
              <mc:Choice xmlns:v="urn:schemas-microsoft-com:vml" Requires="v">
                <p:oleObj name="Image" r:id="rId2" imgW="4596004" imgH="5681002" progId="Photoshop.Image.9">
                  <p:embed/>
                </p:oleObj>
              </mc:Choice>
              <mc:Fallback>
                <p:oleObj name="Image" r:id="rId2" imgW="4596004" imgH="5681002" progId="Photoshop.Image.9">
                  <p:embed/>
                  <p:pic>
                    <p:nvPicPr>
                      <p:cNvPr id="6"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6"/>
                        <a:ext cx="6106584"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4029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Object 10"/>
          <p:cNvGraphicFramePr>
            <a:graphicFrameLocks noChangeAspect="1"/>
          </p:cNvGraphicFramePr>
          <p:nvPr userDrawn="1"/>
        </p:nvGraphicFramePr>
        <p:xfrm>
          <a:off x="0" y="1196976"/>
          <a:ext cx="6106584" cy="5661025"/>
        </p:xfrm>
        <a:graphic>
          <a:graphicData uri="http://schemas.openxmlformats.org/presentationml/2006/ole">
            <mc:AlternateContent xmlns:mc="http://schemas.openxmlformats.org/markup-compatibility/2006">
              <mc:Choice xmlns:v="urn:schemas-microsoft-com:vml" Requires="v">
                <p:oleObj name="Image" r:id="rId2" imgW="4596004" imgH="5681002" progId="Photoshop.Image.9">
                  <p:embed/>
                </p:oleObj>
              </mc:Choice>
              <mc:Fallback>
                <p:oleObj name="Image" r:id="rId2" imgW="4596004" imgH="5681002" progId="Photoshop.Image.9">
                  <p:embed/>
                  <p:pic>
                    <p:nvPicPr>
                      <p:cNvPr id="5"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6"/>
                        <a:ext cx="6106584"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609600" y="116632"/>
            <a:ext cx="10972800" cy="922114"/>
          </a:xfrm>
        </p:spPr>
        <p:txBody>
          <a:bodyPr/>
          <a:lstStyle>
            <a:lvl1pPr>
              <a:defRPr b="0">
                <a:solidFill>
                  <a:schemeClr val="bg1"/>
                </a:solidFill>
              </a:defRPr>
            </a:lvl1pPr>
          </a:lstStyle>
          <a:p>
            <a:r>
              <a:rPr lang="en-US" dirty="0"/>
              <a:t>Click to edit Master title style</a:t>
            </a:r>
            <a:endParaRPr lang="en-AU" dirty="0"/>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2D936C7C-789F-4695-A541-6A952C2E476F}" type="slidenum">
              <a:rPr lang="en-AU" altLang="en-US" smtClean="0"/>
              <a:pPr>
                <a:defRPr/>
              </a:pPr>
              <a:t>‹#›</a:t>
            </a:fld>
            <a:endParaRPr lang="en-AU" altLang="en-US" dirty="0"/>
          </a:p>
        </p:txBody>
      </p:sp>
    </p:spTree>
    <p:extLst>
      <p:ext uri="{BB962C8B-B14F-4D97-AF65-F5344CB8AC3E}">
        <p14:creationId xmlns:p14="http://schemas.microsoft.com/office/powerpoint/2010/main" val="284717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fld id="{0D76AB24-150F-47B8-B5ED-D2E52D284107}" type="slidenum">
              <a:rPr lang="en-AU" smtClean="0"/>
              <a:pPr/>
              <a:t>‹#›</a:t>
            </a:fld>
            <a:endParaRPr lang="en-AU" dirty="0"/>
          </a:p>
        </p:txBody>
      </p:sp>
      <p:sp>
        <p:nvSpPr>
          <p:cNvPr id="4" name="Footer Placeholder 3"/>
          <p:cNvSpPr>
            <a:spLocks noGrp="1"/>
          </p:cNvSpPr>
          <p:nvPr>
            <p:ph type="ftr" sz="quarter" idx="11"/>
          </p:nvPr>
        </p:nvSpPr>
        <p:spPr/>
        <p:txBody>
          <a:bodyPr/>
          <a:lstStyle/>
          <a:p>
            <a:endParaRPr lang="en-AU" dirty="0"/>
          </a:p>
        </p:txBody>
      </p:sp>
      <p:graphicFrame>
        <p:nvGraphicFramePr>
          <p:cNvPr id="5" name="Object 10"/>
          <p:cNvGraphicFramePr>
            <a:graphicFrameLocks noChangeAspect="1"/>
          </p:cNvGraphicFramePr>
          <p:nvPr userDrawn="1"/>
        </p:nvGraphicFramePr>
        <p:xfrm>
          <a:off x="0" y="1196976"/>
          <a:ext cx="6106584" cy="5661025"/>
        </p:xfrm>
        <a:graphic>
          <a:graphicData uri="http://schemas.openxmlformats.org/presentationml/2006/ole">
            <mc:AlternateContent xmlns:mc="http://schemas.openxmlformats.org/markup-compatibility/2006">
              <mc:Choice xmlns:v="urn:schemas-microsoft-com:vml" Requires="v">
                <p:oleObj name="Image" r:id="rId2" imgW="4596004" imgH="5681002" progId="Photoshop.Image.9">
                  <p:embed/>
                </p:oleObj>
              </mc:Choice>
              <mc:Fallback>
                <p:oleObj name="Image" r:id="rId2" imgW="4596004" imgH="5681002" progId="Photoshop.Image.9">
                  <p:embed/>
                  <p:pic>
                    <p:nvPicPr>
                      <p:cNvPr id="5"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6"/>
                        <a:ext cx="6106584"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44376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7" name="Object 4"/>
          <p:cNvGraphicFramePr>
            <a:graphicFrameLocks noChangeAspect="1"/>
          </p:cNvGraphicFramePr>
          <p:nvPr userDrawn="1"/>
        </p:nvGraphicFramePr>
        <p:xfrm>
          <a:off x="0" y="1"/>
          <a:ext cx="12192000" cy="511175"/>
        </p:xfrm>
        <a:graphic>
          <a:graphicData uri="http://schemas.openxmlformats.org/presentationml/2006/ole">
            <mc:AlternateContent xmlns:mc="http://schemas.openxmlformats.org/markup-compatibility/2006">
              <mc:Choice xmlns:v="urn:schemas-microsoft-com:vml" Requires="v">
                <p:oleObj name="Image" r:id="rId2" imgW="9143244" imgH="511935" progId="Photoshop.Image.9">
                  <p:embed/>
                </p:oleObj>
              </mc:Choice>
              <mc:Fallback>
                <p:oleObj name="Image" r:id="rId2" imgW="9143244" imgH="511935" progId="Photoshop.Image.9">
                  <p:embed/>
                  <p:pic>
                    <p:nvPicPr>
                      <p:cNvPr id="7"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 name="Object 18"/>
          <p:cNvGraphicFramePr>
            <a:graphicFrameLocks noChangeAspect="1"/>
          </p:cNvGraphicFramePr>
          <p:nvPr userDrawn="1"/>
        </p:nvGraphicFramePr>
        <p:xfrm>
          <a:off x="0" y="404813"/>
          <a:ext cx="12192000" cy="863600"/>
        </p:xfrm>
        <a:graphic>
          <a:graphicData uri="http://schemas.openxmlformats.org/presentationml/2006/ole">
            <mc:AlternateContent xmlns:mc="http://schemas.openxmlformats.org/markup-compatibility/2006">
              <mc:Choice xmlns:v="urn:schemas-microsoft-com:vml" Requires="v">
                <p:oleObj name="Image" r:id="rId4" imgW="9143244" imgH="1121381" progId="Photoshop.Image.9">
                  <p:embed/>
                </p:oleObj>
              </mc:Choice>
              <mc:Fallback>
                <p:oleObj name="Image" r:id="rId4" imgW="9143244" imgH="1121381" progId="Photoshop.Image.9">
                  <p:embed/>
                  <p:pic>
                    <p:nvPicPr>
                      <p:cNvPr id="8"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813"/>
                        <a:ext cx="121920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9" name="Picture 5" descr="SBEnrc-Circl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3133" y="6111876"/>
            <a:ext cx="285326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4"/>
          <p:cNvSpPr>
            <a:spLocks noGrp="1"/>
          </p:cNvSpPr>
          <p:nvPr>
            <p:ph type="title"/>
          </p:nvPr>
        </p:nvSpPr>
        <p:spPr/>
        <p:txBody>
          <a:bodyPr/>
          <a:lstStyle>
            <a:lvl1pPr>
              <a:defRPr>
                <a:solidFill>
                  <a:schemeClr val="bg1"/>
                </a:solidFill>
              </a:defRPr>
            </a:lvl1pPr>
          </a:lstStyle>
          <a:p>
            <a:r>
              <a:rPr lang="en-US" dirty="0"/>
              <a:t>Click to edit Master title style</a:t>
            </a:r>
            <a:endParaRPr lang="en-AU" dirty="0"/>
          </a:p>
        </p:txBody>
      </p:sp>
      <p:sp>
        <p:nvSpPr>
          <p:cNvPr id="10"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2D936C7C-789F-4695-A541-6A952C2E476F}" type="slidenum">
              <a:rPr lang="en-AU" altLang="en-US" smtClean="0"/>
              <a:pPr>
                <a:defRPr/>
              </a:pPr>
              <a:t>‹#›</a:t>
            </a:fld>
            <a:endParaRPr lang="en-AU" altLang="en-US" dirty="0"/>
          </a:p>
        </p:txBody>
      </p:sp>
    </p:spTree>
    <p:extLst>
      <p:ext uri="{BB962C8B-B14F-4D97-AF65-F5344CB8AC3E}">
        <p14:creationId xmlns:p14="http://schemas.microsoft.com/office/powerpoint/2010/main" val="2436620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4" descr="SBEnrc-SidePanel.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7"/>
          <p:cNvSpPr>
            <a:spLocks noChangeShapeType="1"/>
          </p:cNvSpPr>
          <p:nvPr userDrawn="1"/>
        </p:nvSpPr>
        <p:spPr bwMode="auto">
          <a:xfrm>
            <a:off x="1488018" y="1052513"/>
            <a:ext cx="10179049" cy="0"/>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sz="1800" dirty="0">
              <a:latin typeface="Cambria" panose="02040503050406030204" pitchFamily="18" charset="0"/>
            </a:endParaRPr>
          </a:p>
        </p:txBody>
      </p:sp>
      <p:sp>
        <p:nvSpPr>
          <p:cNvPr id="9" name="Title 8"/>
          <p:cNvSpPr>
            <a:spLocks noGrp="1"/>
          </p:cNvSpPr>
          <p:nvPr>
            <p:ph type="title"/>
          </p:nvPr>
        </p:nvSpPr>
        <p:spPr/>
        <p:txBody>
          <a:bodyPr/>
          <a:lstStyle>
            <a:lvl1pPr>
              <a:defRPr>
                <a:solidFill>
                  <a:srgbClr val="800000"/>
                </a:solidFill>
              </a:defRPr>
            </a:lvl1pPr>
          </a:lstStyle>
          <a:p>
            <a:r>
              <a:rPr lang="en-US" dirty="0"/>
              <a:t>Click to edit Master title style</a:t>
            </a:r>
            <a:endParaRPr lang="en-AU" dirty="0"/>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2D936C7C-789F-4695-A541-6A952C2E476F}" type="slidenum">
              <a:rPr lang="en-AU" altLang="en-US" smtClean="0"/>
              <a:pPr>
                <a:defRPr/>
              </a:pPr>
              <a:t>‹#›</a:t>
            </a:fld>
            <a:endParaRPr lang="en-AU" altLang="en-US" dirty="0"/>
          </a:p>
        </p:txBody>
      </p:sp>
    </p:spTree>
    <p:extLst>
      <p:ext uri="{BB962C8B-B14F-4D97-AF65-F5344CB8AC3E}">
        <p14:creationId xmlns:p14="http://schemas.microsoft.com/office/powerpoint/2010/main" val="2842468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2D936C7C-789F-4695-A541-6A952C2E476F}" type="slidenum">
              <a:rPr lang="en-AU" altLang="en-US" smtClean="0"/>
              <a:pPr>
                <a:defRPr/>
              </a:pPr>
              <a:t>‹#›</a:t>
            </a:fld>
            <a:endParaRPr lang="en-AU" altLang="en-US" dirty="0"/>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35979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8018BCDC-926D-40D7-844B-D7F9BB75EE22}" type="slidenum">
              <a:rPr lang="en-AU" altLang="en-US" smtClean="0"/>
              <a:pPr>
                <a:defRPr/>
              </a:pPr>
              <a:t>‹#›</a:t>
            </a:fld>
            <a:endParaRPr lang="en-AU" altLang="en-US" dirty="0"/>
          </a:p>
        </p:txBody>
      </p:sp>
    </p:spTree>
    <p:extLst>
      <p:ext uri="{BB962C8B-B14F-4D97-AF65-F5344CB8AC3E}">
        <p14:creationId xmlns:p14="http://schemas.microsoft.com/office/powerpoint/2010/main" val="308585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2994C87-ED7F-40ED-9844-969304EB283B}" type="datetime1">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2898617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2D936C7C-789F-4695-A541-6A952C2E476F}" type="slidenum">
              <a:rPr lang="en-AU" altLang="en-US" smtClean="0"/>
              <a:pPr>
                <a:defRPr/>
              </a:pPr>
              <a:t>‹#›</a:t>
            </a:fld>
            <a:endParaRPr lang="en-AU" altLang="en-US" dirty="0"/>
          </a:p>
        </p:txBody>
      </p:sp>
      <p:sp>
        <p:nvSpPr>
          <p:cNvPr id="3" name="Title 2"/>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035165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71CE5F07-389A-4EB2-A07D-599E4218B885}" type="slidenum">
              <a:rPr lang="en-AU" altLang="en-US" smtClean="0"/>
              <a:pPr>
                <a:defRPr/>
              </a:pPr>
              <a:t>‹#›</a:t>
            </a:fld>
            <a:endParaRPr lang="en-AU" altLang="en-US" dirty="0"/>
          </a:p>
        </p:txBody>
      </p:sp>
    </p:spTree>
    <p:extLst>
      <p:ext uri="{BB962C8B-B14F-4D97-AF65-F5344CB8AC3E}">
        <p14:creationId xmlns:p14="http://schemas.microsoft.com/office/powerpoint/2010/main" val="2353838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185EF7D0-5BC3-45BF-BC90-C3FA61A0FABB}" type="slidenum">
              <a:rPr lang="en-AU" altLang="en-US" smtClean="0"/>
              <a:pPr>
                <a:defRPr/>
              </a:pPr>
              <a:t>‹#›</a:t>
            </a:fld>
            <a:endParaRPr lang="en-AU" altLang="en-US" dirty="0"/>
          </a:p>
        </p:txBody>
      </p:sp>
    </p:spTree>
    <p:extLst>
      <p:ext uri="{BB962C8B-B14F-4D97-AF65-F5344CB8AC3E}">
        <p14:creationId xmlns:p14="http://schemas.microsoft.com/office/powerpoint/2010/main" val="2943753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07EC066A-63AA-4EAE-999A-F42F45EFB46A}" type="slidenum">
              <a:rPr lang="en-AU" altLang="en-US" smtClean="0"/>
              <a:pPr>
                <a:defRPr/>
              </a:pPr>
              <a:t>‹#›</a:t>
            </a:fld>
            <a:endParaRPr lang="en-AU" altLang="en-US" dirty="0"/>
          </a:p>
        </p:txBody>
      </p:sp>
    </p:spTree>
    <p:extLst>
      <p:ext uri="{BB962C8B-B14F-4D97-AF65-F5344CB8AC3E}">
        <p14:creationId xmlns:p14="http://schemas.microsoft.com/office/powerpoint/2010/main" val="2433591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8" name="Rectangle 5"/>
          <p:cNvSpPr>
            <a:spLocks noGrp="1" noChangeArrowheads="1"/>
          </p:cNvSpPr>
          <p:nvPr>
            <p:ph type="ftr" sz="quarter" idx="11"/>
          </p:nvPr>
        </p:nvSpPr>
        <p:spPr>
          <a:xfrm>
            <a:off x="4165600" y="6245225"/>
            <a:ext cx="3860800" cy="476250"/>
          </a:xfrm>
          <a:prstGeom prst="rect">
            <a:avLst/>
          </a:prstGeom>
        </p:spPr>
        <p:txBody>
          <a:bodyPr/>
          <a:lstStyle>
            <a:lvl1pPr>
              <a:defRPr>
                <a:latin typeface="Cambria" panose="02040503050406030204" pitchFamily="18" charset="0"/>
                <a:ea typeface="ＭＳ Ｐゴシック" charset="-128"/>
                <a:cs typeface="+mn-cs"/>
              </a:defRPr>
            </a:lvl1pPr>
          </a:lstStyle>
          <a:p>
            <a:pPr>
              <a:defRPr/>
            </a:pPr>
            <a:endParaRPr lang="en-AU" dirty="0"/>
          </a:p>
        </p:txBody>
      </p:sp>
      <p:sp>
        <p:nvSpPr>
          <p:cNvPr id="9" name="Rectangle 6"/>
          <p:cNvSpPr>
            <a:spLocks noGrp="1" noChangeArrowheads="1"/>
          </p:cNvSpPr>
          <p:nvPr>
            <p:ph type="sldNum" sz="quarter" idx="12"/>
          </p:nvPr>
        </p:nvSpPr>
        <p:spPr>
          <a:xfrm>
            <a:off x="8737600" y="6245225"/>
            <a:ext cx="2844800" cy="476250"/>
          </a:xfrm>
          <a:prstGeom prst="rect">
            <a:avLst/>
          </a:prstGeom>
        </p:spPr>
        <p:txBody>
          <a:bodyPr vert="horz" wrap="square" lIns="91440" tIns="45720" rIns="91440" bIns="45720" numCol="1" anchor="t" anchorCtr="0" compatLnSpc="1">
            <a:prstTxWarp prst="textNoShape">
              <a:avLst/>
            </a:prstTxWarp>
          </a:bodyPr>
          <a:lstStyle>
            <a:lvl1pPr>
              <a:defRPr>
                <a:latin typeface="Cambria" panose="02040503050406030204" pitchFamily="18" charset="0"/>
              </a:defRPr>
            </a:lvl1pPr>
          </a:lstStyle>
          <a:p>
            <a:pPr>
              <a:defRPr/>
            </a:pPr>
            <a:fld id="{1BD040F1-35AA-42B5-85BF-BFFD922AAD13}" type="slidenum">
              <a:rPr lang="en-AU" altLang="en-US" smtClean="0"/>
              <a:pPr>
                <a:defRPr/>
              </a:pPr>
              <a:t>‹#›</a:t>
            </a:fld>
            <a:endParaRPr lang="en-AU" altLang="en-US" dirty="0"/>
          </a:p>
        </p:txBody>
      </p:sp>
    </p:spTree>
    <p:extLst>
      <p:ext uri="{BB962C8B-B14F-4D97-AF65-F5344CB8AC3E}">
        <p14:creationId xmlns:p14="http://schemas.microsoft.com/office/powerpoint/2010/main" val="3457987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endParaRPr lang="ru-RU" noProof="0" dirty="0"/>
          </a:p>
        </p:txBody>
      </p:sp>
      <p:sp>
        <p:nvSpPr>
          <p:cNvPr id="3" name="Номер слайда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
        <p:nvSpPr>
          <p:cNvPr id="4" name="Заголовок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309932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6830BD-8C9F-44DF-9EB2-46B75283BDEB}" type="datetime1">
              <a:rPr lang="en-AU" smtClean="0"/>
              <a:t>2/05/2023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245655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032176D-5058-4E9A-B185-5F9A11396E35}" type="datetime1">
              <a:rPr lang="en-AU" smtClean="0"/>
              <a:t>2/05/2023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3271094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DAEF524-6E5F-4901-B3A1-88EF3F0FB3EE}" type="datetime1">
              <a:rPr lang="en-AU" smtClean="0"/>
              <a:t>2/05/2023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37506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362C7E46-4B6B-472F-8F39-64E06076EBD6}" type="datetime1">
              <a:rPr lang="en-AU" smtClean="0"/>
              <a:t>2/05/2023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390864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12EDF-0BCC-4631-82C7-995230D8843D}" type="datetime1">
              <a:rPr lang="en-AU" smtClean="0"/>
              <a:t>2/05/2023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202714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F54C88-8030-486F-AB54-11A111AF741C}" type="datetime1">
              <a:rPr lang="en-AU" smtClean="0"/>
              <a:t>2/05/2023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70204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2FD22A-B447-4646-9E0D-476AC7B03351}" type="datetime1">
              <a:rPr lang="en-AU" smtClean="0"/>
              <a:t>2/05/2023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0B5B95-7DD1-4944-9FF7-BBE969CB6A5F}" type="slidenum">
              <a:rPr lang="en-AU" smtClean="0"/>
              <a:t>‹#›</a:t>
            </a:fld>
            <a:endParaRPr lang="en-AU"/>
          </a:p>
        </p:txBody>
      </p:sp>
    </p:spTree>
    <p:extLst>
      <p:ext uri="{BB962C8B-B14F-4D97-AF65-F5344CB8AC3E}">
        <p14:creationId xmlns:p14="http://schemas.microsoft.com/office/powerpoint/2010/main" val="386248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EEA0F-4098-4223-B3DF-F26D2777FA3B}" type="datetime1">
              <a:rPr lang="en-AU" smtClean="0"/>
              <a:t>2/05/2023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B5B95-7DD1-4944-9FF7-BBE969CB6A5F}" type="slidenum">
              <a:rPr lang="en-AU" smtClean="0"/>
              <a:t>‹#›</a:t>
            </a:fld>
            <a:endParaRPr lang="en-AU"/>
          </a:p>
        </p:txBody>
      </p:sp>
    </p:spTree>
    <p:extLst>
      <p:ext uri="{BB962C8B-B14F-4D97-AF65-F5344CB8AC3E}">
        <p14:creationId xmlns:p14="http://schemas.microsoft.com/office/powerpoint/2010/main" val="3173559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a:t>Click to edit Master text styles</a:t>
            </a:r>
          </a:p>
          <a:p>
            <a:pPr lvl="1"/>
            <a:r>
              <a:rPr lang="en-AU" altLang="en-US" dirty="0"/>
              <a:t>Second level</a:t>
            </a:r>
          </a:p>
          <a:p>
            <a:pPr lvl="2"/>
            <a:r>
              <a:rPr lang="en-AU" altLang="en-US" dirty="0"/>
              <a:t>Third level</a:t>
            </a:r>
          </a:p>
          <a:p>
            <a:pPr lvl="3"/>
            <a:r>
              <a:rPr lang="en-AU" altLang="en-US" dirty="0"/>
              <a:t>Fourth level</a:t>
            </a:r>
          </a:p>
          <a:p>
            <a:pPr lvl="4"/>
            <a:r>
              <a:rPr lang="en-AU" altLang="en-US" dirty="0"/>
              <a:t>Fifth level</a:t>
            </a:r>
          </a:p>
        </p:txBody>
      </p:sp>
      <p:sp>
        <p:nvSpPr>
          <p:cNvPr id="2" name="Slide Number Placeholder 1"/>
          <p:cNvSpPr>
            <a:spLocks noGrp="1"/>
          </p:cNvSpPr>
          <p:nvPr>
            <p:ph type="sldNum" sz="quarter" idx="4"/>
          </p:nvPr>
        </p:nvSpPr>
        <p:spPr>
          <a:xfrm>
            <a:off x="10416481" y="6372963"/>
            <a:ext cx="1757844"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defRPr>
            </a:lvl1pPr>
          </a:lstStyle>
          <a:p>
            <a:fld id="{0D76AB24-150F-47B8-B5ED-D2E52D284107}" type="slidenum">
              <a:rPr lang="en-AU" smtClean="0"/>
              <a:pPr/>
              <a:t>‹#›</a:t>
            </a:fld>
            <a:endParaRPr lang="en-AU" dirty="0"/>
          </a:p>
        </p:txBody>
      </p:sp>
      <p:sp>
        <p:nvSpPr>
          <p:cNvPr id="3" name="Footer Placeholder 2"/>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defRPr>
            </a:lvl1pPr>
          </a:lstStyle>
          <a:p>
            <a:endParaRPr lang="en-AU" dirty="0"/>
          </a:p>
        </p:txBody>
      </p:sp>
    </p:spTree>
    <p:extLst>
      <p:ext uri="{BB962C8B-B14F-4D97-AF65-F5344CB8AC3E}">
        <p14:creationId xmlns:p14="http://schemas.microsoft.com/office/powerpoint/2010/main" val="3706792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0"/>
        </a:defRPr>
      </a:lvl1pPr>
      <a:lvl2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0"/>
        </a:defRPr>
      </a:lvl2pPr>
      <a:lvl3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0"/>
        </a:defRPr>
      </a:lvl3pPr>
      <a:lvl4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0"/>
        </a:defRPr>
      </a:lvl4pPr>
      <a:lvl5pPr algn="ctr" rtl="0" eaLnBrk="0" fontAlgn="base" hangingPunct="0">
        <a:spcBef>
          <a:spcPct val="0"/>
        </a:spcBef>
        <a:spcAft>
          <a:spcPct val="0"/>
        </a:spcAft>
        <a:defRPr sz="4400">
          <a:solidFill>
            <a:schemeClr val="tx2"/>
          </a:solidFill>
          <a:latin typeface="Calibri" charset="0"/>
          <a:ea typeface="ＭＳ Ｐゴシック" charset="-128"/>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mbria" panose="02040503050406030204" pitchFamily="18" charset="0"/>
          <a:ea typeface="ＭＳ Ｐゴシック"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Cambria" panose="02040503050406030204" pitchFamily="18"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Cambria" panose="02040503050406030204" pitchFamily="18"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Cambria" panose="02040503050406030204" pitchFamily="18"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Cambria" panose="02040503050406030204" pitchFamily="18"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metabim.com.au/" TargetMode="External"/><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hyperlink" Target="https://metabim.com.au/platform.html" TargetMode="External"/><Relationship Id="rId5" Type="http://schemas.openxmlformats.org/officeDocument/2006/relationships/hyperlink" Target="https://platformdev.metabim.com.au/"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jpe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https://www.aihw.gov.au/reports/housing-assistance/national-social-housing-survey-2021/contents/did-amenities-meet-the-needs-of-tenants" TargetMode="External"/><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0.bin"/><Relationship Id="rId1" Type="http://schemas.openxmlformats.org/officeDocument/2006/relationships/slideLayout" Target="../slideLayouts/slideLayout13.xml"/><Relationship Id="rId6" Type="http://schemas.openxmlformats.org/officeDocument/2006/relationships/hyperlink" Target="https://sbenrc.com.au/research-programs/2-92/" TargetMode="External"/><Relationship Id="rId5" Type="http://schemas.openxmlformats.org/officeDocument/2006/relationships/hyperlink" Target="https://sbenrc.com.au/research-programs/2-82/" TargetMode="Externa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9.bin"/><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5.jpe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8210" y="47785"/>
            <a:ext cx="2581154" cy="945149"/>
          </a:xfrm>
          <a:prstGeom prst="rect">
            <a:avLst/>
          </a:prstGeom>
        </p:spPr>
      </p:pic>
      <p:graphicFrame>
        <p:nvGraphicFramePr>
          <p:cNvPr id="4" name="Object 10"/>
          <p:cNvGraphicFramePr>
            <a:graphicFrameLocks noChangeAspect="1"/>
          </p:cNvGraphicFramePr>
          <p:nvPr>
            <p:extLst>
              <p:ext uri="{D42A27DB-BD31-4B8C-83A1-F6EECF244321}">
                <p14:modId xmlns:p14="http://schemas.microsoft.com/office/powerpoint/2010/main" val="2553785868"/>
              </p:ext>
            </p:extLst>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3" imgW="4596004" imgH="5681002" progId="">
                  <p:embed/>
                </p:oleObj>
              </mc:Choice>
              <mc:Fallback>
                <p:oleObj name="Image" r:id="rId3" imgW="4596004" imgH="5681002" progId="">
                  <p:embed/>
                  <p:pic>
                    <p:nvPicPr>
                      <p:cNvPr id="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AU" dirty="0"/>
              <a:t>SBEnrc Project 2.82</a:t>
            </a:r>
          </a:p>
        </p:txBody>
      </p:sp>
      <p:sp>
        <p:nvSpPr>
          <p:cNvPr id="3" name="Content Placeholder 2"/>
          <p:cNvSpPr>
            <a:spLocks noGrp="1"/>
          </p:cNvSpPr>
          <p:nvPr>
            <p:ph idx="1"/>
          </p:nvPr>
        </p:nvSpPr>
        <p:spPr/>
        <p:txBody>
          <a:bodyPr/>
          <a:lstStyle/>
          <a:p>
            <a:pPr marL="0" indent="0" algn="ctr">
              <a:buNone/>
            </a:pPr>
            <a:endParaRPr lang="en-AU" dirty="0"/>
          </a:p>
          <a:p>
            <a:pPr marL="0" indent="0" algn="ctr">
              <a:buNone/>
            </a:pPr>
            <a:endParaRPr lang="en-AU" sz="4000" dirty="0"/>
          </a:p>
          <a:p>
            <a:pPr marL="0" indent="0" algn="ctr">
              <a:buNone/>
            </a:pPr>
            <a:r>
              <a:rPr lang="en-AU" sz="4000" dirty="0"/>
              <a:t>Digitally-enabled Asset Life-cycle Management</a:t>
            </a:r>
            <a:endParaRPr lang="en-AU" dirty="0"/>
          </a:p>
          <a:p>
            <a:pPr marL="0" indent="0" algn="ctr">
              <a:buNone/>
            </a:pPr>
            <a:r>
              <a:rPr lang="en-AU" dirty="0"/>
              <a:t>Final Industry Presentation</a:t>
            </a:r>
          </a:p>
          <a:p>
            <a:pPr marL="0" indent="0" algn="ctr">
              <a:buNone/>
            </a:pPr>
            <a:r>
              <a:rPr lang="en-AU" dirty="0"/>
              <a:t>3 May 2023</a:t>
            </a:r>
          </a:p>
          <a:p>
            <a:pPr marL="0" indent="0" algn="ctr">
              <a:buNone/>
            </a:pPr>
            <a:endParaRPr lang="en-AU" dirty="0"/>
          </a:p>
        </p:txBody>
      </p:sp>
      <p:sp>
        <p:nvSpPr>
          <p:cNvPr id="6" name="Slide Number Placeholder 5">
            <a:extLst>
              <a:ext uri="{FF2B5EF4-FFF2-40B4-BE49-F238E27FC236}">
                <a16:creationId xmlns:a16="http://schemas.microsoft.com/office/drawing/2014/main" id="{EF29C1AC-51D3-437B-B649-A500BC3AB3E8}"/>
              </a:ext>
            </a:extLst>
          </p:cNvPr>
          <p:cNvSpPr>
            <a:spLocks noGrp="1"/>
          </p:cNvSpPr>
          <p:nvPr>
            <p:ph type="sldNum" sz="quarter" idx="12"/>
          </p:nvPr>
        </p:nvSpPr>
        <p:spPr/>
        <p:txBody>
          <a:bodyPr/>
          <a:lstStyle/>
          <a:p>
            <a:fld id="{D50B5B95-7DD1-4944-9FF7-BBE969CB6A5F}" type="slidenum">
              <a:rPr lang="en-AU" smtClean="0"/>
              <a:t>1</a:t>
            </a:fld>
            <a:endParaRPr lang="en-AU"/>
          </a:p>
        </p:txBody>
      </p:sp>
    </p:spTree>
    <p:extLst>
      <p:ext uri="{BB962C8B-B14F-4D97-AF65-F5344CB8AC3E}">
        <p14:creationId xmlns:p14="http://schemas.microsoft.com/office/powerpoint/2010/main" val="2740712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extLst>
              <p:ext uri="{D42A27DB-BD31-4B8C-83A1-F6EECF244321}">
                <p14:modId xmlns:p14="http://schemas.microsoft.com/office/powerpoint/2010/main" val="3416478237"/>
              </p:ext>
            </p:extLst>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1. </a:t>
            </a:r>
            <a:r>
              <a:rPr lang="en-AU" dirty="0" err="1">
                <a:latin typeface="Calibri" panose="020F0502020204030204" pitchFamily="34" charset="0"/>
                <a:cs typeface="Calibri" panose="020F0502020204030204" pitchFamily="34" charset="0"/>
              </a:rPr>
              <a:t>MetaBIM</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10</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r>
              <a:rPr lang="en-AU" dirty="0"/>
              <a:t>1.2 Key functions of </a:t>
            </a:r>
            <a:r>
              <a:rPr lang="en-AU" dirty="0" err="1"/>
              <a:t>MetaBIM</a:t>
            </a:r>
            <a:r>
              <a:rPr lang="en-AU" dirty="0"/>
              <a:t> – BIM Parser</a:t>
            </a:r>
          </a:p>
          <a:p>
            <a:pPr marL="514350" indent="-514350">
              <a:buAutoNum type="arabicPeriod"/>
            </a:pPr>
            <a:endParaRPr lang="en-AU" dirty="0"/>
          </a:p>
        </p:txBody>
      </p:sp>
      <p:grpSp>
        <p:nvGrpSpPr>
          <p:cNvPr id="2" name="Group 1">
            <a:extLst>
              <a:ext uri="{FF2B5EF4-FFF2-40B4-BE49-F238E27FC236}">
                <a16:creationId xmlns:a16="http://schemas.microsoft.com/office/drawing/2014/main" id="{239D5282-7324-6516-B529-FF579BB5B963}"/>
              </a:ext>
            </a:extLst>
          </p:cNvPr>
          <p:cNvGrpSpPr/>
          <p:nvPr/>
        </p:nvGrpSpPr>
        <p:grpSpPr>
          <a:xfrm>
            <a:off x="847725" y="1756365"/>
            <a:ext cx="8218168" cy="4542244"/>
            <a:chOff x="270512" y="1203900"/>
            <a:chExt cx="8218168" cy="4542244"/>
          </a:xfrm>
        </p:grpSpPr>
        <p:sp>
          <p:nvSpPr>
            <p:cNvPr id="10" name="Rectangle: Rounded Corners 9">
              <a:extLst>
                <a:ext uri="{FF2B5EF4-FFF2-40B4-BE49-F238E27FC236}">
                  <a16:creationId xmlns:a16="http://schemas.microsoft.com/office/drawing/2014/main" id="{1CB80AC2-EACC-12DD-8BC2-DB1638786467}"/>
                </a:ext>
              </a:extLst>
            </p:cNvPr>
            <p:cNvSpPr/>
            <p:nvPr/>
          </p:nvSpPr>
          <p:spPr>
            <a:xfrm>
              <a:off x="3429000" y="2270760"/>
              <a:ext cx="1059180" cy="304800"/>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Object 1</a:t>
              </a:r>
            </a:p>
          </p:txBody>
        </p:sp>
        <p:sp>
          <p:nvSpPr>
            <p:cNvPr id="11" name="Rectangle: Rounded Corners 10">
              <a:extLst>
                <a:ext uri="{FF2B5EF4-FFF2-40B4-BE49-F238E27FC236}">
                  <a16:creationId xmlns:a16="http://schemas.microsoft.com/office/drawing/2014/main" id="{79426D26-023E-B35E-485B-E9DD389717E9}"/>
                </a:ext>
              </a:extLst>
            </p:cNvPr>
            <p:cNvSpPr/>
            <p:nvPr/>
          </p:nvSpPr>
          <p:spPr>
            <a:xfrm>
              <a:off x="4762500" y="2270760"/>
              <a:ext cx="1059180" cy="304800"/>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Object 2</a:t>
              </a:r>
            </a:p>
          </p:txBody>
        </p:sp>
        <p:sp>
          <p:nvSpPr>
            <p:cNvPr id="12" name="Rectangle: Rounded Corners 11">
              <a:extLst>
                <a:ext uri="{FF2B5EF4-FFF2-40B4-BE49-F238E27FC236}">
                  <a16:creationId xmlns:a16="http://schemas.microsoft.com/office/drawing/2014/main" id="{767DC0CB-4564-F29A-2BD7-E3966428466E}"/>
                </a:ext>
              </a:extLst>
            </p:cNvPr>
            <p:cNvSpPr/>
            <p:nvPr/>
          </p:nvSpPr>
          <p:spPr>
            <a:xfrm>
              <a:off x="6096000" y="2270760"/>
              <a:ext cx="1059180" cy="304800"/>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Object 3</a:t>
              </a:r>
            </a:p>
          </p:txBody>
        </p:sp>
        <p:sp>
          <p:nvSpPr>
            <p:cNvPr id="13" name="Rectangle: Rounded Corners 12">
              <a:extLst>
                <a:ext uri="{FF2B5EF4-FFF2-40B4-BE49-F238E27FC236}">
                  <a16:creationId xmlns:a16="http://schemas.microsoft.com/office/drawing/2014/main" id="{FB6A406E-E574-5CD7-961E-4273129B17EC}"/>
                </a:ext>
              </a:extLst>
            </p:cNvPr>
            <p:cNvSpPr/>
            <p:nvPr/>
          </p:nvSpPr>
          <p:spPr>
            <a:xfrm>
              <a:off x="7429500" y="2270760"/>
              <a:ext cx="1059180" cy="304800"/>
            </a:xfrm>
            <a:prstGeom prst="round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Object …</a:t>
              </a:r>
            </a:p>
          </p:txBody>
        </p:sp>
        <p:sp>
          <p:nvSpPr>
            <p:cNvPr id="14" name="Rectangle 13">
              <a:extLst>
                <a:ext uri="{FF2B5EF4-FFF2-40B4-BE49-F238E27FC236}">
                  <a16:creationId xmlns:a16="http://schemas.microsoft.com/office/drawing/2014/main" id="{91523923-2675-F1D2-91EB-6531B240957B}"/>
                </a:ext>
              </a:extLst>
            </p:cNvPr>
            <p:cNvSpPr/>
            <p:nvPr/>
          </p:nvSpPr>
          <p:spPr>
            <a:xfrm>
              <a:off x="1771650" y="2846070"/>
              <a:ext cx="967740" cy="29718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Version 1</a:t>
              </a:r>
            </a:p>
          </p:txBody>
        </p:sp>
        <p:sp>
          <p:nvSpPr>
            <p:cNvPr id="15" name="Rectangle 14">
              <a:extLst>
                <a:ext uri="{FF2B5EF4-FFF2-40B4-BE49-F238E27FC236}">
                  <a16:creationId xmlns:a16="http://schemas.microsoft.com/office/drawing/2014/main" id="{90A21F45-CD3B-6C53-DB34-F8B85F3F81B9}"/>
                </a:ext>
              </a:extLst>
            </p:cNvPr>
            <p:cNvSpPr/>
            <p:nvPr/>
          </p:nvSpPr>
          <p:spPr>
            <a:xfrm>
              <a:off x="3429000" y="2846070"/>
              <a:ext cx="1059180" cy="29718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tx1"/>
                  </a:solidFill>
                  <a:latin typeface="Calibri" panose="020F0502020204030204" pitchFamily="34" charset="0"/>
                  <a:cs typeface="Calibri" panose="020F0502020204030204" pitchFamily="34" charset="0"/>
                </a:rPr>
                <a:t>Obj_Version</a:t>
              </a:r>
              <a:r>
                <a:rPr lang="en-AU" sz="1050" b="1" dirty="0">
                  <a:solidFill>
                    <a:schemeClr val="tx1"/>
                  </a:solidFill>
                  <a:latin typeface="Calibri" panose="020F0502020204030204" pitchFamily="34" charset="0"/>
                  <a:cs typeface="Calibri" panose="020F0502020204030204" pitchFamily="34" charset="0"/>
                </a:rPr>
                <a:t>_ 1</a:t>
              </a:r>
            </a:p>
          </p:txBody>
        </p:sp>
        <p:sp>
          <p:nvSpPr>
            <p:cNvPr id="16" name="Rectangle 15">
              <a:extLst>
                <a:ext uri="{FF2B5EF4-FFF2-40B4-BE49-F238E27FC236}">
                  <a16:creationId xmlns:a16="http://schemas.microsoft.com/office/drawing/2014/main" id="{09B6F3AB-F4C5-74BE-A82F-E24EEB9F8EC3}"/>
                </a:ext>
              </a:extLst>
            </p:cNvPr>
            <p:cNvSpPr/>
            <p:nvPr/>
          </p:nvSpPr>
          <p:spPr>
            <a:xfrm>
              <a:off x="4762500" y="2846070"/>
              <a:ext cx="1059180" cy="29718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tx1"/>
                  </a:solidFill>
                  <a:latin typeface="Calibri" panose="020F0502020204030204" pitchFamily="34" charset="0"/>
                  <a:cs typeface="Calibri" panose="020F0502020204030204" pitchFamily="34" charset="0"/>
                </a:rPr>
                <a:t>Obj_Version</a:t>
              </a:r>
              <a:r>
                <a:rPr lang="en-AU" sz="1050" b="1" dirty="0">
                  <a:solidFill>
                    <a:schemeClr val="tx1"/>
                  </a:solidFill>
                  <a:latin typeface="Calibri" panose="020F0502020204030204" pitchFamily="34" charset="0"/>
                  <a:cs typeface="Calibri" panose="020F0502020204030204" pitchFamily="34" charset="0"/>
                </a:rPr>
                <a:t>_ 1</a:t>
              </a:r>
            </a:p>
          </p:txBody>
        </p:sp>
        <p:sp>
          <p:nvSpPr>
            <p:cNvPr id="17" name="Rectangle 16">
              <a:extLst>
                <a:ext uri="{FF2B5EF4-FFF2-40B4-BE49-F238E27FC236}">
                  <a16:creationId xmlns:a16="http://schemas.microsoft.com/office/drawing/2014/main" id="{7F6853CE-1062-DFCB-8FEF-81B4FD1BFC0F}"/>
                </a:ext>
              </a:extLst>
            </p:cNvPr>
            <p:cNvSpPr/>
            <p:nvPr/>
          </p:nvSpPr>
          <p:spPr>
            <a:xfrm>
              <a:off x="6096000" y="2846070"/>
              <a:ext cx="1059180" cy="29718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tx1"/>
                  </a:solidFill>
                  <a:latin typeface="Calibri" panose="020F0502020204030204" pitchFamily="34" charset="0"/>
                  <a:cs typeface="Calibri" panose="020F0502020204030204" pitchFamily="34" charset="0"/>
                </a:rPr>
                <a:t>Obj_Version</a:t>
              </a:r>
              <a:r>
                <a:rPr lang="en-AU" sz="1050" b="1" dirty="0">
                  <a:solidFill>
                    <a:schemeClr val="tx1"/>
                  </a:solidFill>
                  <a:latin typeface="Calibri" panose="020F0502020204030204" pitchFamily="34" charset="0"/>
                  <a:cs typeface="Calibri" panose="020F0502020204030204" pitchFamily="34" charset="0"/>
                </a:rPr>
                <a:t>_ 1</a:t>
              </a:r>
            </a:p>
          </p:txBody>
        </p:sp>
        <p:sp>
          <p:nvSpPr>
            <p:cNvPr id="18" name="Rectangle 17">
              <a:extLst>
                <a:ext uri="{FF2B5EF4-FFF2-40B4-BE49-F238E27FC236}">
                  <a16:creationId xmlns:a16="http://schemas.microsoft.com/office/drawing/2014/main" id="{3737F2C4-CD29-144C-4148-DB7E1DDE32D7}"/>
                </a:ext>
              </a:extLst>
            </p:cNvPr>
            <p:cNvSpPr/>
            <p:nvPr/>
          </p:nvSpPr>
          <p:spPr>
            <a:xfrm>
              <a:off x="7429500" y="2846070"/>
              <a:ext cx="1059180" cy="29718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tx1"/>
                  </a:solidFill>
                  <a:latin typeface="Calibri" panose="020F0502020204030204" pitchFamily="34" charset="0"/>
                  <a:cs typeface="Calibri" panose="020F0502020204030204" pitchFamily="34" charset="0"/>
                </a:rPr>
                <a:t>Obj_Version</a:t>
              </a:r>
              <a:r>
                <a:rPr lang="en-AU" sz="1050" b="1" dirty="0">
                  <a:solidFill>
                    <a:schemeClr val="tx1"/>
                  </a:solidFill>
                  <a:latin typeface="Calibri" panose="020F0502020204030204" pitchFamily="34" charset="0"/>
                  <a:cs typeface="Calibri" panose="020F0502020204030204" pitchFamily="34" charset="0"/>
                </a:rPr>
                <a:t>_ 1</a:t>
              </a:r>
            </a:p>
          </p:txBody>
        </p:sp>
        <p:sp>
          <p:nvSpPr>
            <p:cNvPr id="19" name="Flowchart: Document 18">
              <a:extLst>
                <a:ext uri="{FF2B5EF4-FFF2-40B4-BE49-F238E27FC236}">
                  <a16:creationId xmlns:a16="http://schemas.microsoft.com/office/drawing/2014/main" id="{2E5F07F0-3AC6-4740-D0BC-221D5B8F35C9}"/>
                </a:ext>
              </a:extLst>
            </p:cNvPr>
            <p:cNvSpPr/>
            <p:nvPr/>
          </p:nvSpPr>
          <p:spPr>
            <a:xfrm>
              <a:off x="1699260" y="1203900"/>
              <a:ext cx="1112520" cy="540000"/>
            </a:xfrm>
            <a:prstGeom prst="flowChartDocumen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BIM Model</a:t>
              </a:r>
            </a:p>
          </p:txBody>
        </p:sp>
        <p:sp>
          <p:nvSpPr>
            <p:cNvPr id="20" name="Flowchart: Predefined Process 19">
              <a:extLst>
                <a:ext uri="{FF2B5EF4-FFF2-40B4-BE49-F238E27FC236}">
                  <a16:creationId xmlns:a16="http://schemas.microsoft.com/office/drawing/2014/main" id="{D4159AA6-CB6B-0840-BB76-6813AD2A366D}"/>
                </a:ext>
              </a:extLst>
            </p:cNvPr>
            <p:cNvSpPr/>
            <p:nvPr/>
          </p:nvSpPr>
          <p:spPr>
            <a:xfrm>
              <a:off x="5223510" y="1246620"/>
              <a:ext cx="1744980" cy="454560"/>
            </a:xfrm>
            <a:prstGeom prst="flowChartPredefinedProcess">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a:solidFill>
                    <a:schemeClr val="tx1"/>
                  </a:solidFill>
                  <a:latin typeface="Calibri" panose="020F0502020204030204" pitchFamily="34" charset="0"/>
                  <a:cs typeface="Calibri" panose="020F0502020204030204" pitchFamily="34" charset="0"/>
                </a:rPr>
                <a:t>BIM Parser</a:t>
              </a:r>
            </a:p>
          </p:txBody>
        </p:sp>
        <p:cxnSp>
          <p:nvCxnSpPr>
            <p:cNvPr id="21" name="Straight Arrow Connector 20">
              <a:extLst>
                <a:ext uri="{FF2B5EF4-FFF2-40B4-BE49-F238E27FC236}">
                  <a16:creationId xmlns:a16="http://schemas.microsoft.com/office/drawing/2014/main" id="{291A2365-C814-1AE4-3A87-5149C0CB2973}"/>
                </a:ext>
              </a:extLst>
            </p:cNvPr>
            <p:cNvCxnSpPr>
              <a:stCxn id="19" idx="3"/>
              <a:endCxn id="20" idx="1"/>
            </p:cNvCxnSpPr>
            <p:nvPr/>
          </p:nvCxnSpPr>
          <p:spPr>
            <a:xfrm>
              <a:off x="2811780" y="1473900"/>
              <a:ext cx="241173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A6BB407-F8EF-DFD1-4D93-3E5DC5CE3605}"/>
                </a:ext>
              </a:extLst>
            </p:cNvPr>
            <p:cNvCxnSpPr>
              <a:stCxn id="20" idx="2"/>
              <a:endCxn id="10" idx="0"/>
            </p:cNvCxnSpPr>
            <p:nvPr/>
          </p:nvCxnSpPr>
          <p:spPr>
            <a:xfrm rot="5400000">
              <a:off x="4742505" y="917265"/>
              <a:ext cx="569580" cy="213741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28477AD2-931C-3176-C12F-DFDB7A290EFE}"/>
                </a:ext>
              </a:extLst>
            </p:cNvPr>
            <p:cNvCxnSpPr>
              <a:stCxn id="20" idx="2"/>
              <a:endCxn id="11" idx="0"/>
            </p:cNvCxnSpPr>
            <p:nvPr/>
          </p:nvCxnSpPr>
          <p:spPr>
            <a:xfrm rot="5400000">
              <a:off x="5409255" y="1584015"/>
              <a:ext cx="569580" cy="80391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8C72C57-76C7-AF7B-3372-D4143684E7D1}"/>
                </a:ext>
              </a:extLst>
            </p:cNvPr>
            <p:cNvCxnSpPr>
              <a:stCxn id="20" idx="2"/>
              <a:endCxn id="12" idx="0"/>
            </p:cNvCxnSpPr>
            <p:nvPr/>
          </p:nvCxnSpPr>
          <p:spPr>
            <a:xfrm rot="16200000" flipH="1">
              <a:off x="6076005" y="1721175"/>
              <a:ext cx="569580" cy="52959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3E5D8A01-CEDA-295A-CEF7-FBAB9A01DD89}"/>
                </a:ext>
              </a:extLst>
            </p:cNvPr>
            <p:cNvCxnSpPr>
              <a:stCxn id="20" idx="2"/>
              <a:endCxn id="13" idx="0"/>
            </p:cNvCxnSpPr>
            <p:nvPr/>
          </p:nvCxnSpPr>
          <p:spPr>
            <a:xfrm rot="16200000" flipH="1">
              <a:off x="6742755" y="1054425"/>
              <a:ext cx="569580" cy="186309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867EAA0D-7503-BE91-5DDD-51AE0A285BB4}"/>
                </a:ext>
              </a:extLst>
            </p:cNvPr>
            <p:cNvSpPr/>
            <p:nvPr/>
          </p:nvSpPr>
          <p:spPr>
            <a:xfrm>
              <a:off x="1771650" y="3429000"/>
              <a:ext cx="967740" cy="29718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Version 2</a:t>
              </a:r>
            </a:p>
          </p:txBody>
        </p:sp>
        <p:sp>
          <p:nvSpPr>
            <p:cNvPr id="27" name="Rectangle 26">
              <a:extLst>
                <a:ext uri="{FF2B5EF4-FFF2-40B4-BE49-F238E27FC236}">
                  <a16:creationId xmlns:a16="http://schemas.microsoft.com/office/drawing/2014/main" id="{6F617A7D-BFF0-C25F-73F8-E2C46F4659DF}"/>
                </a:ext>
              </a:extLst>
            </p:cNvPr>
            <p:cNvSpPr/>
            <p:nvPr/>
          </p:nvSpPr>
          <p:spPr>
            <a:xfrm>
              <a:off x="3429000" y="3429000"/>
              <a:ext cx="1059180" cy="29718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tx1"/>
                  </a:solidFill>
                  <a:latin typeface="Calibri" panose="020F0502020204030204" pitchFamily="34" charset="0"/>
                  <a:cs typeface="Calibri" panose="020F0502020204030204" pitchFamily="34" charset="0"/>
                </a:rPr>
                <a:t>Obj_Version</a:t>
              </a:r>
              <a:r>
                <a:rPr lang="en-AU" sz="1050" b="1" dirty="0">
                  <a:solidFill>
                    <a:schemeClr val="tx1"/>
                  </a:solidFill>
                  <a:latin typeface="Calibri" panose="020F0502020204030204" pitchFamily="34" charset="0"/>
                  <a:cs typeface="Calibri" panose="020F0502020204030204" pitchFamily="34" charset="0"/>
                </a:rPr>
                <a:t>_ 2</a:t>
              </a:r>
            </a:p>
          </p:txBody>
        </p:sp>
        <p:sp>
          <p:nvSpPr>
            <p:cNvPr id="28" name="Rectangle 27">
              <a:extLst>
                <a:ext uri="{FF2B5EF4-FFF2-40B4-BE49-F238E27FC236}">
                  <a16:creationId xmlns:a16="http://schemas.microsoft.com/office/drawing/2014/main" id="{793F76B9-B95D-9582-B9FC-ECEFD2ED89DB}"/>
                </a:ext>
              </a:extLst>
            </p:cNvPr>
            <p:cNvSpPr/>
            <p:nvPr/>
          </p:nvSpPr>
          <p:spPr>
            <a:xfrm>
              <a:off x="4762500" y="3429000"/>
              <a:ext cx="1059180" cy="29718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bg1">
                      <a:lumMod val="65000"/>
                    </a:schemeClr>
                  </a:solidFill>
                  <a:latin typeface="Calibri" panose="020F0502020204030204" pitchFamily="34" charset="0"/>
                  <a:cs typeface="Calibri" panose="020F0502020204030204" pitchFamily="34" charset="0"/>
                </a:rPr>
                <a:t>Obj_Version</a:t>
              </a:r>
              <a:r>
                <a:rPr lang="en-AU" sz="1050" b="1" dirty="0">
                  <a:solidFill>
                    <a:schemeClr val="bg1">
                      <a:lumMod val="65000"/>
                    </a:schemeClr>
                  </a:solidFill>
                  <a:latin typeface="Calibri" panose="020F0502020204030204" pitchFamily="34" charset="0"/>
                  <a:cs typeface="Calibri" panose="020F0502020204030204" pitchFamily="34" charset="0"/>
                </a:rPr>
                <a:t>_ 1</a:t>
              </a:r>
            </a:p>
          </p:txBody>
        </p:sp>
        <p:sp>
          <p:nvSpPr>
            <p:cNvPr id="29" name="Rectangle 28">
              <a:extLst>
                <a:ext uri="{FF2B5EF4-FFF2-40B4-BE49-F238E27FC236}">
                  <a16:creationId xmlns:a16="http://schemas.microsoft.com/office/drawing/2014/main" id="{13646505-9E9C-9A5A-2F11-9B529B42632C}"/>
                </a:ext>
              </a:extLst>
            </p:cNvPr>
            <p:cNvSpPr/>
            <p:nvPr/>
          </p:nvSpPr>
          <p:spPr>
            <a:xfrm>
              <a:off x="6096000" y="3429000"/>
              <a:ext cx="1059180" cy="29718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bg1">
                      <a:lumMod val="65000"/>
                    </a:schemeClr>
                  </a:solidFill>
                  <a:latin typeface="Calibri" panose="020F0502020204030204" pitchFamily="34" charset="0"/>
                  <a:cs typeface="Calibri" panose="020F0502020204030204" pitchFamily="34" charset="0"/>
                </a:rPr>
                <a:t>Obj_Version</a:t>
              </a:r>
              <a:r>
                <a:rPr lang="en-AU" sz="1050" b="1" dirty="0">
                  <a:solidFill>
                    <a:schemeClr val="bg1">
                      <a:lumMod val="65000"/>
                    </a:schemeClr>
                  </a:solidFill>
                  <a:latin typeface="Calibri" panose="020F0502020204030204" pitchFamily="34" charset="0"/>
                  <a:cs typeface="Calibri" panose="020F0502020204030204" pitchFamily="34" charset="0"/>
                </a:rPr>
                <a:t>_ 1</a:t>
              </a:r>
            </a:p>
          </p:txBody>
        </p:sp>
        <p:sp>
          <p:nvSpPr>
            <p:cNvPr id="30" name="Rectangle 29">
              <a:extLst>
                <a:ext uri="{FF2B5EF4-FFF2-40B4-BE49-F238E27FC236}">
                  <a16:creationId xmlns:a16="http://schemas.microsoft.com/office/drawing/2014/main" id="{F7A765B1-1646-85B6-AEB7-33F12D7A85D8}"/>
                </a:ext>
              </a:extLst>
            </p:cNvPr>
            <p:cNvSpPr/>
            <p:nvPr/>
          </p:nvSpPr>
          <p:spPr>
            <a:xfrm>
              <a:off x="7429500" y="3429000"/>
              <a:ext cx="1059180" cy="29718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bg1">
                      <a:lumMod val="65000"/>
                    </a:schemeClr>
                  </a:solidFill>
                  <a:latin typeface="Calibri" panose="020F0502020204030204" pitchFamily="34" charset="0"/>
                  <a:cs typeface="Calibri" panose="020F0502020204030204" pitchFamily="34" charset="0"/>
                </a:rPr>
                <a:t>Obj_Version</a:t>
              </a:r>
              <a:r>
                <a:rPr lang="en-AU" sz="1050" b="1" dirty="0">
                  <a:solidFill>
                    <a:schemeClr val="bg1">
                      <a:lumMod val="65000"/>
                    </a:schemeClr>
                  </a:solidFill>
                  <a:latin typeface="Calibri" panose="020F0502020204030204" pitchFamily="34" charset="0"/>
                  <a:cs typeface="Calibri" panose="020F0502020204030204" pitchFamily="34" charset="0"/>
                </a:rPr>
                <a:t>_ 1</a:t>
              </a:r>
            </a:p>
          </p:txBody>
        </p:sp>
        <p:cxnSp>
          <p:nvCxnSpPr>
            <p:cNvPr id="31" name="Straight Arrow Connector 30">
              <a:extLst>
                <a:ext uri="{FF2B5EF4-FFF2-40B4-BE49-F238E27FC236}">
                  <a16:creationId xmlns:a16="http://schemas.microsoft.com/office/drawing/2014/main" id="{89A5C7C2-8809-A1A9-2B89-C8ED7D7C352A}"/>
                </a:ext>
              </a:extLst>
            </p:cNvPr>
            <p:cNvCxnSpPr>
              <a:stCxn id="15" idx="2"/>
              <a:endCxn id="27" idx="0"/>
            </p:cNvCxnSpPr>
            <p:nvPr/>
          </p:nvCxnSpPr>
          <p:spPr>
            <a:xfrm>
              <a:off x="3958590" y="3143250"/>
              <a:ext cx="0" cy="2857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6AD9AF-70BF-D967-23FB-99FAF2126494}"/>
                </a:ext>
              </a:extLst>
            </p:cNvPr>
            <p:cNvCxnSpPr>
              <a:stCxn id="28" idx="0"/>
              <a:endCxn id="16" idx="2"/>
            </p:cNvCxnSpPr>
            <p:nvPr/>
          </p:nvCxnSpPr>
          <p:spPr>
            <a:xfrm flipV="1">
              <a:off x="5292090" y="3143250"/>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B97408D-D5D3-62ED-CBF2-F0E0B0315AA7}"/>
                </a:ext>
              </a:extLst>
            </p:cNvPr>
            <p:cNvCxnSpPr/>
            <p:nvPr/>
          </p:nvCxnSpPr>
          <p:spPr>
            <a:xfrm flipV="1">
              <a:off x="6629400" y="3143250"/>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754D55D-C5FB-27C9-C6BB-E862B80677AA}"/>
                </a:ext>
              </a:extLst>
            </p:cNvPr>
            <p:cNvCxnSpPr/>
            <p:nvPr/>
          </p:nvCxnSpPr>
          <p:spPr>
            <a:xfrm flipV="1">
              <a:off x="7959090" y="3143250"/>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FF1840DE-42F8-424C-A072-61A2AF8F2C70}"/>
                </a:ext>
              </a:extLst>
            </p:cNvPr>
            <p:cNvSpPr/>
            <p:nvPr/>
          </p:nvSpPr>
          <p:spPr>
            <a:xfrm>
              <a:off x="1771650" y="4030530"/>
              <a:ext cx="967740" cy="29718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Version 3</a:t>
              </a:r>
            </a:p>
          </p:txBody>
        </p:sp>
        <p:sp>
          <p:nvSpPr>
            <p:cNvPr id="36" name="Rectangle 35">
              <a:extLst>
                <a:ext uri="{FF2B5EF4-FFF2-40B4-BE49-F238E27FC236}">
                  <a16:creationId xmlns:a16="http://schemas.microsoft.com/office/drawing/2014/main" id="{A1501241-0EB7-9C7C-63C5-BDBBF00E4FA6}"/>
                </a:ext>
              </a:extLst>
            </p:cNvPr>
            <p:cNvSpPr/>
            <p:nvPr/>
          </p:nvSpPr>
          <p:spPr>
            <a:xfrm>
              <a:off x="3429000" y="4030530"/>
              <a:ext cx="1059180" cy="29718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bg1">
                      <a:lumMod val="65000"/>
                    </a:schemeClr>
                  </a:solidFill>
                  <a:latin typeface="Calibri" panose="020F0502020204030204" pitchFamily="34" charset="0"/>
                  <a:cs typeface="Calibri" panose="020F0502020204030204" pitchFamily="34" charset="0"/>
                </a:rPr>
                <a:t>Obj_Version</a:t>
              </a:r>
              <a:r>
                <a:rPr lang="en-AU" sz="1050" b="1" dirty="0">
                  <a:solidFill>
                    <a:schemeClr val="bg1">
                      <a:lumMod val="65000"/>
                    </a:schemeClr>
                  </a:solidFill>
                  <a:latin typeface="Calibri" panose="020F0502020204030204" pitchFamily="34" charset="0"/>
                  <a:cs typeface="Calibri" panose="020F0502020204030204" pitchFamily="34" charset="0"/>
                </a:rPr>
                <a:t>_ 2</a:t>
              </a:r>
            </a:p>
          </p:txBody>
        </p:sp>
        <p:sp>
          <p:nvSpPr>
            <p:cNvPr id="37" name="Rectangle 36">
              <a:extLst>
                <a:ext uri="{FF2B5EF4-FFF2-40B4-BE49-F238E27FC236}">
                  <a16:creationId xmlns:a16="http://schemas.microsoft.com/office/drawing/2014/main" id="{FF3160B9-A25C-A6D3-2CFD-7FFF0A57C27A}"/>
                </a:ext>
              </a:extLst>
            </p:cNvPr>
            <p:cNvSpPr/>
            <p:nvPr/>
          </p:nvSpPr>
          <p:spPr>
            <a:xfrm>
              <a:off x="4762500" y="4030530"/>
              <a:ext cx="1059180" cy="29718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bg1">
                      <a:lumMod val="65000"/>
                    </a:schemeClr>
                  </a:solidFill>
                  <a:latin typeface="Calibri" panose="020F0502020204030204" pitchFamily="34" charset="0"/>
                  <a:cs typeface="Calibri" panose="020F0502020204030204" pitchFamily="34" charset="0"/>
                </a:rPr>
                <a:t>Obj_Version</a:t>
              </a:r>
              <a:r>
                <a:rPr lang="en-AU" sz="1050" b="1" dirty="0">
                  <a:solidFill>
                    <a:schemeClr val="bg1">
                      <a:lumMod val="65000"/>
                    </a:schemeClr>
                  </a:solidFill>
                  <a:latin typeface="Calibri" panose="020F0502020204030204" pitchFamily="34" charset="0"/>
                  <a:cs typeface="Calibri" panose="020F0502020204030204" pitchFamily="34" charset="0"/>
                </a:rPr>
                <a:t>_ 1</a:t>
              </a:r>
            </a:p>
          </p:txBody>
        </p:sp>
        <p:sp>
          <p:nvSpPr>
            <p:cNvPr id="38" name="Rectangle 37">
              <a:extLst>
                <a:ext uri="{FF2B5EF4-FFF2-40B4-BE49-F238E27FC236}">
                  <a16:creationId xmlns:a16="http://schemas.microsoft.com/office/drawing/2014/main" id="{06B67400-2A43-CEE1-60E9-0A97FC26ED2A}"/>
                </a:ext>
              </a:extLst>
            </p:cNvPr>
            <p:cNvSpPr/>
            <p:nvPr/>
          </p:nvSpPr>
          <p:spPr>
            <a:xfrm>
              <a:off x="6096000" y="4030530"/>
              <a:ext cx="1059180" cy="297180"/>
            </a:xfrm>
            <a:prstGeom prst="rect">
              <a:avLst/>
            </a:pr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tx1"/>
                  </a:solidFill>
                  <a:latin typeface="Calibri" panose="020F0502020204030204" pitchFamily="34" charset="0"/>
                  <a:cs typeface="Calibri" panose="020F0502020204030204" pitchFamily="34" charset="0"/>
                </a:rPr>
                <a:t>Obj_Version</a:t>
              </a:r>
              <a:r>
                <a:rPr lang="en-AU" sz="1050" b="1" dirty="0">
                  <a:solidFill>
                    <a:schemeClr val="tx1"/>
                  </a:solidFill>
                  <a:latin typeface="Calibri" panose="020F0502020204030204" pitchFamily="34" charset="0"/>
                  <a:cs typeface="Calibri" panose="020F0502020204030204" pitchFamily="34" charset="0"/>
                </a:rPr>
                <a:t>_ 2</a:t>
              </a:r>
            </a:p>
          </p:txBody>
        </p:sp>
        <p:sp>
          <p:nvSpPr>
            <p:cNvPr id="39" name="Rectangle 38">
              <a:extLst>
                <a:ext uri="{FF2B5EF4-FFF2-40B4-BE49-F238E27FC236}">
                  <a16:creationId xmlns:a16="http://schemas.microsoft.com/office/drawing/2014/main" id="{248F898C-EBAE-4AC5-97E2-7566DF00979C}"/>
                </a:ext>
              </a:extLst>
            </p:cNvPr>
            <p:cNvSpPr/>
            <p:nvPr/>
          </p:nvSpPr>
          <p:spPr>
            <a:xfrm>
              <a:off x="7429500" y="4030530"/>
              <a:ext cx="1059180" cy="29718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dirty="0" err="1">
                  <a:solidFill>
                    <a:schemeClr val="bg1">
                      <a:lumMod val="65000"/>
                    </a:schemeClr>
                  </a:solidFill>
                  <a:latin typeface="Calibri" panose="020F0502020204030204" pitchFamily="34" charset="0"/>
                  <a:cs typeface="Calibri" panose="020F0502020204030204" pitchFamily="34" charset="0"/>
                </a:rPr>
                <a:t>Obj_Version</a:t>
              </a:r>
              <a:r>
                <a:rPr lang="en-AU" sz="1050" b="1" dirty="0">
                  <a:solidFill>
                    <a:schemeClr val="bg1">
                      <a:lumMod val="65000"/>
                    </a:schemeClr>
                  </a:solidFill>
                  <a:latin typeface="Calibri" panose="020F0502020204030204" pitchFamily="34" charset="0"/>
                  <a:cs typeface="Calibri" panose="020F0502020204030204" pitchFamily="34" charset="0"/>
                </a:rPr>
                <a:t>_ 1</a:t>
              </a:r>
            </a:p>
          </p:txBody>
        </p:sp>
        <p:cxnSp>
          <p:nvCxnSpPr>
            <p:cNvPr id="40" name="Straight Arrow Connector 39">
              <a:extLst>
                <a:ext uri="{FF2B5EF4-FFF2-40B4-BE49-F238E27FC236}">
                  <a16:creationId xmlns:a16="http://schemas.microsoft.com/office/drawing/2014/main" id="{9D17E3AF-7D04-C0A1-6109-B8164E70EFE0}"/>
                </a:ext>
              </a:extLst>
            </p:cNvPr>
            <p:cNvCxnSpPr/>
            <p:nvPr/>
          </p:nvCxnSpPr>
          <p:spPr>
            <a:xfrm>
              <a:off x="6625590" y="3744780"/>
              <a:ext cx="0" cy="28575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10ECB2-AA72-C709-12F0-E3DFE885EF6F}"/>
                </a:ext>
              </a:extLst>
            </p:cNvPr>
            <p:cNvCxnSpPr/>
            <p:nvPr/>
          </p:nvCxnSpPr>
          <p:spPr>
            <a:xfrm flipV="1">
              <a:off x="3954780" y="3726180"/>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A96741-4E7E-80B0-F51A-FB82846795A7}"/>
                </a:ext>
              </a:extLst>
            </p:cNvPr>
            <p:cNvCxnSpPr/>
            <p:nvPr/>
          </p:nvCxnSpPr>
          <p:spPr>
            <a:xfrm flipV="1">
              <a:off x="5292090" y="3726180"/>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1565481-F80D-BA73-9116-FD7D62C1F115}"/>
                </a:ext>
              </a:extLst>
            </p:cNvPr>
            <p:cNvCxnSpPr/>
            <p:nvPr/>
          </p:nvCxnSpPr>
          <p:spPr>
            <a:xfrm flipV="1">
              <a:off x="7959090" y="3726180"/>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08BB5A8D-3F5A-D480-DFD3-F8A95312ECD9}"/>
                </a:ext>
              </a:extLst>
            </p:cNvPr>
            <p:cNvSpPr/>
            <p:nvPr/>
          </p:nvSpPr>
          <p:spPr>
            <a:xfrm>
              <a:off x="1771650" y="4632060"/>
              <a:ext cx="967740" cy="29718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Version …</a:t>
              </a:r>
            </a:p>
          </p:txBody>
        </p:sp>
        <p:cxnSp>
          <p:nvCxnSpPr>
            <p:cNvPr id="45" name="Straight Arrow Connector 44">
              <a:extLst>
                <a:ext uri="{FF2B5EF4-FFF2-40B4-BE49-F238E27FC236}">
                  <a16:creationId xmlns:a16="http://schemas.microsoft.com/office/drawing/2014/main" id="{67C59030-F5E8-4E61-65E1-FD7C30F8FAD5}"/>
                </a:ext>
              </a:extLst>
            </p:cNvPr>
            <p:cNvCxnSpPr>
              <a:stCxn id="19" idx="2"/>
              <a:endCxn id="14" idx="0"/>
            </p:cNvCxnSpPr>
            <p:nvPr/>
          </p:nvCxnSpPr>
          <p:spPr>
            <a:xfrm>
              <a:off x="2255520" y="1708200"/>
              <a:ext cx="0" cy="113787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921B1B3-13B4-E1AE-7194-DB4906DB2DDE}"/>
                </a:ext>
              </a:extLst>
            </p:cNvPr>
            <p:cNvCxnSpPr>
              <a:stCxn id="14" idx="2"/>
              <a:endCxn id="26" idx="0"/>
            </p:cNvCxnSpPr>
            <p:nvPr/>
          </p:nvCxnSpPr>
          <p:spPr>
            <a:xfrm>
              <a:off x="2255520" y="3143250"/>
              <a:ext cx="0" cy="2857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A23A650-594D-6A40-EA21-9297049FF5F7}"/>
                </a:ext>
              </a:extLst>
            </p:cNvPr>
            <p:cNvCxnSpPr>
              <a:stCxn id="26" idx="2"/>
              <a:endCxn id="35" idx="0"/>
            </p:cNvCxnSpPr>
            <p:nvPr/>
          </p:nvCxnSpPr>
          <p:spPr>
            <a:xfrm>
              <a:off x="2255520" y="3726180"/>
              <a:ext cx="0" cy="3043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75C710C-E458-86D6-4F01-704BAEAA70B8}"/>
                </a:ext>
              </a:extLst>
            </p:cNvPr>
            <p:cNvCxnSpPr>
              <a:stCxn id="35" idx="2"/>
              <a:endCxn id="44" idx="0"/>
            </p:cNvCxnSpPr>
            <p:nvPr/>
          </p:nvCxnSpPr>
          <p:spPr>
            <a:xfrm>
              <a:off x="2255520" y="4327710"/>
              <a:ext cx="0" cy="30435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1E04D8C-BC5D-A9B7-0E9F-37C84C08D443}"/>
                </a:ext>
              </a:extLst>
            </p:cNvPr>
            <p:cNvSpPr txBox="1"/>
            <p:nvPr/>
          </p:nvSpPr>
          <p:spPr>
            <a:xfrm>
              <a:off x="270512" y="3440456"/>
              <a:ext cx="1268727" cy="738664"/>
            </a:xfrm>
            <a:prstGeom prst="rect">
              <a:avLst/>
            </a:prstGeom>
            <a:noFill/>
            <a:ln>
              <a:solidFill>
                <a:srgbClr val="7030A0"/>
              </a:solidFill>
            </a:ln>
          </p:spPr>
          <p:txBody>
            <a:bodyPr wrap="square" rtlCol="0">
              <a:spAutoFit/>
            </a:bodyPr>
            <a:lstStyle/>
            <a:p>
              <a:pPr algn="ctr"/>
              <a:r>
                <a:rPr lang="en-AU" sz="1400" dirty="0">
                  <a:solidFill>
                    <a:srgbClr val="7030A0"/>
                  </a:solidFill>
                  <a:latin typeface="Calibri" panose="020F0502020204030204" pitchFamily="34" charset="0"/>
                  <a:cs typeface="Calibri" panose="020F0502020204030204" pitchFamily="34" charset="0"/>
                </a:rPr>
                <a:t>BIM </a:t>
              </a:r>
            </a:p>
            <a:p>
              <a:pPr algn="ctr"/>
              <a:r>
                <a:rPr lang="en-AU" sz="1400" dirty="0">
                  <a:solidFill>
                    <a:srgbClr val="7030A0"/>
                  </a:solidFill>
                  <a:latin typeface="Calibri" panose="020F0502020204030204" pitchFamily="34" charset="0"/>
                  <a:cs typeface="Calibri" panose="020F0502020204030204" pitchFamily="34" charset="0"/>
                </a:rPr>
                <a:t>Model-level version control</a:t>
              </a:r>
            </a:p>
          </p:txBody>
        </p:sp>
        <p:sp>
          <p:nvSpPr>
            <p:cNvPr id="50" name="TextBox 49">
              <a:extLst>
                <a:ext uri="{FF2B5EF4-FFF2-40B4-BE49-F238E27FC236}">
                  <a16:creationId xmlns:a16="http://schemas.microsoft.com/office/drawing/2014/main" id="{70BF7D8A-4F74-3F0C-B251-821F0B45DBB5}"/>
                </a:ext>
              </a:extLst>
            </p:cNvPr>
            <p:cNvSpPr txBox="1"/>
            <p:nvPr/>
          </p:nvSpPr>
          <p:spPr>
            <a:xfrm>
              <a:off x="5151120" y="4655958"/>
              <a:ext cx="3082290" cy="307777"/>
            </a:xfrm>
            <a:prstGeom prst="rect">
              <a:avLst/>
            </a:prstGeom>
            <a:noFill/>
            <a:ln>
              <a:solidFill>
                <a:schemeClr val="accent1">
                  <a:lumMod val="75000"/>
                </a:schemeClr>
              </a:solidFill>
            </a:ln>
          </p:spPr>
          <p:txBody>
            <a:bodyPr wrap="square" rtlCol="0">
              <a:spAutoFit/>
            </a:bodyPr>
            <a:lstStyle/>
            <a:p>
              <a:pPr algn="ctr"/>
              <a:r>
                <a:rPr lang="en-AU" sz="1400" dirty="0">
                  <a:solidFill>
                    <a:schemeClr val="accent1">
                      <a:lumMod val="50000"/>
                    </a:schemeClr>
                  </a:solidFill>
                  <a:latin typeface="Calibri" panose="020F0502020204030204" pitchFamily="34" charset="0"/>
                  <a:cs typeface="Calibri" panose="020F0502020204030204" pitchFamily="34" charset="0"/>
                </a:rPr>
                <a:t>BIM Object-level version control</a:t>
              </a:r>
            </a:p>
          </p:txBody>
        </p:sp>
        <p:sp>
          <p:nvSpPr>
            <p:cNvPr id="51" name="Rectangle: Rounded Corners 50">
              <a:extLst>
                <a:ext uri="{FF2B5EF4-FFF2-40B4-BE49-F238E27FC236}">
                  <a16:creationId xmlns:a16="http://schemas.microsoft.com/office/drawing/2014/main" id="{622AFDC6-E602-A4B4-B4E8-21FA496040FD}"/>
                </a:ext>
              </a:extLst>
            </p:cNvPr>
            <p:cNvSpPr/>
            <p:nvPr/>
          </p:nvSpPr>
          <p:spPr>
            <a:xfrm>
              <a:off x="1699260" y="2528939"/>
              <a:ext cx="1169668" cy="2661456"/>
            </a:xfrm>
            <a:prstGeom prst="roundRect">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2" name="Rectangle: Rounded Corners 51">
              <a:extLst>
                <a:ext uri="{FF2B5EF4-FFF2-40B4-BE49-F238E27FC236}">
                  <a16:creationId xmlns:a16="http://schemas.microsoft.com/office/drawing/2014/main" id="{AB8217DF-99F4-E938-30FF-2B400C3579FA}"/>
                </a:ext>
              </a:extLst>
            </p:cNvPr>
            <p:cNvSpPr/>
            <p:nvPr/>
          </p:nvSpPr>
          <p:spPr>
            <a:xfrm>
              <a:off x="6044566" y="2143092"/>
              <a:ext cx="1169668" cy="2390808"/>
            </a:xfrm>
            <a:prstGeom prst="roundRect">
              <a:avLst/>
            </a:prstGeom>
            <a:noFill/>
            <a:ln>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Diamond 52">
              <a:extLst>
                <a:ext uri="{FF2B5EF4-FFF2-40B4-BE49-F238E27FC236}">
                  <a16:creationId xmlns:a16="http://schemas.microsoft.com/office/drawing/2014/main" id="{B1D6E24D-211F-24A5-D609-854BFE4B85AF}"/>
                </a:ext>
              </a:extLst>
            </p:cNvPr>
            <p:cNvSpPr/>
            <p:nvPr/>
          </p:nvSpPr>
          <p:spPr>
            <a:xfrm>
              <a:off x="1621156" y="5285647"/>
              <a:ext cx="1268727" cy="380995"/>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latin typeface="Calibri" panose="020F0502020204030204" pitchFamily="34" charset="0"/>
                  <a:cs typeface="Calibri" panose="020F0502020204030204" pitchFamily="34" charset="0"/>
                </a:rPr>
                <a:t>Export</a:t>
              </a:r>
            </a:p>
          </p:txBody>
        </p:sp>
        <p:sp>
          <p:nvSpPr>
            <p:cNvPr id="54" name="Flowchart: Document 53">
              <a:extLst>
                <a:ext uri="{FF2B5EF4-FFF2-40B4-BE49-F238E27FC236}">
                  <a16:creationId xmlns:a16="http://schemas.microsoft.com/office/drawing/2014/main" id="{0B0286C9-388A-E422-4097-38C8D5556943}"/>
                </a:ext>
              </a:extLst>
            </p:cNvPr>
            <p:cNvSpPr/>
            <p:nvPr/>
          </p:nvSpPr>
          <p:spPr>
            <a:xfrm>
              <a:off x="5137785" y="5206144"/>
              <a:ext cx="1112520" cy="540000"/>
            </a:xfrm>
            <a:prstGeom prst="flowChartDocumen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BIM Model</a:t>
              </a:r>
            </a:p>
          </p:txBody>
        </p:sp>
        <p:cxnSp>
          <p:nvCxnSpPr>
            <p:cNvPr id="55" name="Straight Arrow Connector 54">
              <a:extLst>
                <a:ext uri="{FF2B5EF4-FFF2-40B4-BE49-F238E27FC236}">
                  <a16:creationId xmlns:a16="http://schemas.microsoft.com/office/drawing/2014/main" id="{A12C44DA-38A9-91B3-6DFC-9BE1C1739CAB}"/>
                </a:ext>
              </a:extLst>
            </p:cNvPr>
            <p:cNvCxnSpPr>
              <a:stCxn id="44" idx="2"/>
              <a:endCxn id="53" idx="0"/>
            </p:cNvCxnSpPr>
            <p:nvPr/>
          </p:nvCxnSpPr>
          <p:spPr>
            <a:xfrm>
              <a:off x="2255520" y="4929240"/>
              <a:ext cx="0" cy="3564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FA497B2-3641-511E-7BFD-21D2935AB49C}"/>
                </a:ext>
              </a:extLst>
            </p:cNvPr>
            <p:cNvCxnSpPr>
              <a:stCxn id="53" idx="3"/>
              <a:endCxn id="54" idx="1"/>
            </p:cNvCxnSpPr>
            <p:nvPr/>
          </p:nvCxnSpPr>
          <p:spPr>
            <a:xfrm flipV="1">
              <a:off x="2889883" y="5476144"/>
              <a:ext cx="224790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88734DC-F864-A577-B378-413803523595}"/>
                </a:ext>
              </a:extLst>
            </p:cNvPr>
            <p:cNvSpPr/>
            <p:nvPr/>
          </p:nvSpPr>
          <p:spPr>
            <a:xfrm>
              <a:off x="3345177" y="5114194"/>
              <a:ext cx="1329693"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alibri" panose="020F0502020204030204" pitchFamily="34" charset="0"/>
                  <a:cs typeface="Calibri" panose="020F0502020204030204" pitchFamily="34" charset="0"/>
                </a:rPr>
                <a:t>Selected Version</a:t>
              </a:r>
            </a:p>
          </p:txBody>
        </p:sp>
        <p:cxnSp>
          <p:nvCxnSpPr>
            <p:cNvPr id="58" name="Straight Arrow Connector 57">
              <a:extLst>
                <a:ext uri="{FF2B5EF4-FFF2-40B4-BE49-F238E27FC236}">
                  <a16:creationId xmlns:a16="http://schemas.microsoft.com/office/drawing/2014/main" id="{45BC12F0-743D-697D-56D1-6D7F047F7B62}"/>
                </a:ext>
              </a:extLst>
            </p:cNvPr>
            <p:cNvCxnSpPr>
              <a:cxnSpLocks/>
              <a:stCxn id="57" idx="0"/>
            </p:cNvCxnSpPr>
            <p:nvPr/>
          </p:nvCxnSpPr>
          <p:spPr>
            <a:xfrm flipH="1" flipV="1">
              <a:off x="2868928" y="4780650"/>
              <a:ext cx="1141096" cy="333544"/>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BDE4B54-D5A7-4CC9-216E-A43C86430FF5}"/>
                </a:ext>
              </a:extLst>
            </p:cNvPr>
            <p:cNvCxnSpPr>
              <a:cxnSpLocks/>
            </p:cNvCxnSpPr>
            <p:nvPr/>
          </p:nvCxnSpPr>
          <p:spPr>
            <a:xfrm flipV="1">
              <a:off x="4021455" y="4374485"/>
              <a:ext cx="118107" cy="721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Box 59">
            <a:extLst>
              <a:ext uri="{FF2B5EF4-FFF2-40B4-BE49-F238E27FC236}">
                <a16:creationId xmlns:a16="http://schemas.microsoft.com/office/drawing/2014/main" id="{21001774-719E-E3D2-9270-079B16081D4E}"/>
              </a:ext>
            </a:extLst>
          </p:cNvPr>
          <p:cNvSpPr txBox="1"/>
          <p:nvPr/>
        </p:nvSpPr>
        <p:spPr>
          <a:xfrm>
            <a:off x="9287729" y="2829600"/>
            <a:ext cx="2618522" cy="1908215"/>
          </a:xfrm>
          <a:prstGeom prst="rect">
            <a:avLst/>
          </a:prstGeom>
          <a:noFill/>
        </p:spPr>
        <p:txBody>
          <a:bodyPr wrap="square" rtlCol="0">
            <a:spAutoFit/>
          </a:bodyPr>
          <a:lstStyle/>
          <a:p>
            <a:r>
              <a:rPr lang="en-AU" sz="2000" b="1" dirty="0">
                <a:latin typeface="Calibri" panose="020F0502020204030204" pitchFamily="34" charset="0"/>
                <a:cs typeface="Calibri" panose="020F0502020204030204" pitchFamily="34" charset="0"/>
              </a:rPr>
              <a:t>Great efficiency </a:t>
            </a:r>
            <a:r>
              <a:rPr lang="en-AU" sz="2000" dirty="0">
                <a:latin typeface="Calibri" panose="020F0502020204030204" pitchFamily="34" charset="0"/>
                <a:cs typeface="Calibri" panose="020F0502020204030204" pitchFamily="34" charset="0"/>
              </a:rPr>
              <a:t>in:</a:t>
            </a:r>
          </a:p>
          <a:p>
            <a:pPr marL="342900" indent="-342900">
              <a:buFont typeface="Arial" panose="020B0604020202020204" pitchFamily="34" charset="0"/>
              <a:buChar char="•"/>
            </a:pPr>
            <a:r>
              <a:rPr lang="en-AU" sz="2000" dirty="0">
                <a:latin typeface="Calibri" panose="020F0502020204030204" pitchFamily="34" charset="0"/>
                <a:cs typeface="Calibri" panose="020F0502020204030204" pitchFamily="34" charset="0"/>
              </a:rPr>
              <a:t>Storage</a:t>
            </a:r>
          </a:p>
          <a:p>
            <a:pPr marL="342900" indent="-342900">
              <a:buFont typeface="Arial" panose="020B0604020202020204" pitchFamily="34" charset="0"/>
              <a:buChar char="•"/>
            </a:pPr>
            <a:r>
              <a:rPr lang="en-AU" sz="2000" dirty="0">
                <a:latin typeface="Calibri" panose="020F0502020204030204" pitchFamily="34" charset="0"/>
                <a:cs typeface="Calibri" panose="020F0502020204030204" pitchFamily="34" charset="0"/>
              </a:rPr>
              <a:t>Query</a:t>
            </a:r>
          </a:p>
          <a:p>
            <a:pPr marL="342900" indent="-342900">
              <a:buFont typeface="Arial" panose="020B0604020202020204" pitchFamily="34" charset="0"/>
              <a:buChar char="•"/>
            </a:pPr>
            <a:r>
              <a:rPr lang="en-AU" sz="2000" dirty="0">
                <a:latin typeface="Calibri" panose="020F0502020204030204" pitchFamily="34" charset="0"/>
                <a:cs typeface="Calibri" panose="020F0502020204030204" pitchFamily="34" charset="0"/>
              </a:rPr>
              <a:t>Comparison</a:t>
            </a:r>
          </a:p>
          <a:p>
            <a:pPr marL="342900" indent="-342900">
              <a:buFont typeface="Arial" panose="020B0604020202020204" pitchFamily="34" charset="0"/>
              <a:buChar char="•"/>
            </a:pPr>
            <a:r>
              <a:rPr lang="en-AU" sz="2000" dirty="0">
                <a:latin typeface="Calibri" panose="020F0502020204030204" pitchFamily="34" charset="0"/>
                <a:cs typeface="Calibri" panose="020F0502020204030204" pitchFamily="34" charset="0"/>
              </a:rPr>
              <a:t>Auditing</a:t>
            </a:r>
          </a:p>
          <a:p>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931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1. </a:t>
            </a:r>
            <a:r>
              <a:rPr lang="en-AU" dirty="0" err="1">
                <a:latin typeface="Calibri" panose="020F0502020204030204" pitchFamily="34" charset="0"/>
                <a:cs typeface="Calibri" panose="020F0502020204030204" pitchFamily="34" charset="0"/>
              </a:rPr>
              <a:t>MetaBIM</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11</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r>
              <a:rPr lang="en-AU" dirty="0"/>
              <a:t>1.3 Supporting asset management practices using </a:t>
            </a:r>
            <a:r>
              <a:rPr lang="en-AU" dirty="0" err="1"/>
              <a:t>MetaBIM</a:t>
            </a:r>
            <a:r>
              <a:rPr lang="en-AU" dirty="0"/>
              <a:t> </a:t>
            </a:r>
          </a:p>
          <a:p>
            <a:pPr marL="514350" indent="-514350">
              <a:buAutoNum type="arabicPeriod"/>
            </a:pPr>
            <a:endParaRPr lang="en-AU" dirty="0"/>
          </a:p>
        </p:txBody>
      </p:sp>
      <p:sp>
        <p:nvSpPr>
          <p:cNvPr id="2" name="TextBox 1">
            <a:extLst>
              <a:ext uri="{FF2B5EF4-FFF2-40B4-BE49-F238E27FC236}">
                <a16:creationId xmlns:a16="http://schemas.microsoft.com/office/drawing/2014/main" id="{2E408E74-AAC1-AF2D-7269-D19E88D4BFF4}"/>
              </a:ext>
            </a:extLst>
          </p:cNvPr>
          <p:cNvSpPr txBox="1"/>
          <p:nvPr/>
        </p:nvSpPr>
        <p:spPr>
          <a:xfrm>
            <a:off x="986033" y="1788801"/>
            <a:ext cx="5548907"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dirty="0">
                <a:effectLst/>
                <a:ea typeface="DengXian" panose="02010600030101010101" pitchFamily="2" charset="-122"/>
                <a:cs typeface="Times New Roman" panose="02020603050405020304" pitchFamily="18" charset="0"/>
              </a:rPr>
              <a:t>Task 1 - Validation of as-constructed data during handover stages</a:t>
            </a:r>
            <a:endParaRPr lang="en-AU" sz="1400" dirty="0">
              <a:cs typeface="Times New Roman" panose="02020603050405020304" pitchFamily="18" charset="0"/>
            </a:endParaRPr>
          </a:p>
        </p:txBody>
      </p:sp>
      <p:sp>
        <p:nvSpPr>
          <p:cNvPr id="10" name="TextBox 9">
            <a:extLst>
              <a:ext uri="{FF2B5EF4-FFF2-40B4-BE49-F238E27FC236}">
                <a16:creationId xmlns:a16="http://schemas.microsoft.com/office/drawing/2014/main" id="{DB413BA4-4F82-6A46-9CFA-039555D5E819}"/>
              </a:ext>
            </a:extLst>
          </p:cNvPr>
          <p:cNvSpPr txBox="1"/>
          <p:nvPr/>
        </p:nvSpPr>
        <p:spPr>
          <a:xfrm>
            <a:off x="986033" y="2325709"/>
            <a:ext cx="5548907" cy="30777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AU" sz="1400" dirty="0">
                <a:effectLst/>
                <a:ea typeface="DengXian" panose="02010600030101010101" pitchFamily="2" charset="-122"/>
                <a:cs typeface="Times New Roman" panose="02020603050405020304" pitchFamily="18" charset="0"/>
              </a:rPr>
              <a:t>Task 2 - Integration of asset data from various data sources </a:t>
            </a:r>
            <a:endParaRPr lang="en-AU" sz="1400" dirty="0">
              <a:cs typeface="Times New Roman" panose="02020603050405020304" pitchFamily="18" charset="0"/>
            </a:endParaRPr>
          </a:p>
        </p:txBody>
      </p:sp>
      <p:sp>
        <p:nvSpPr>
          <p:cNvPr id="11" name="TextBox 10">
            <a:extLst>
              <a:ext uri="{FF2B5EF4-FFF2-40B4-BE49-F238E27FC236}">
                <a16:creationId xmlns:a16="http://schemas.microsoft.com/office/drawing/2014/main" id="{DA7F6652-5A88-FD08-07C6-605076822D73}"/>
              </a:ext>
            </a:extLst>
          </p:cNvPr>
          <p:cNvSpPr txBox="1"/>
          <p:nvPr/>
        </p:nvSpPr>
        <p:spPr>
          <a:xfrm>
            <a:off x="986032" y="2862617"/>
            <a:ext cx="5548907"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AU" sz="1400" dirty="0">
                <a:effectLst/>
                <a:ea typeface="DengXian" panose="02010600030101010101" pitchFamily="2" charset="-122"/>
                <a:cs typeface="Times New Roman" panose="02020603050405020304" pitchFamily="18" charset="0"/>
              </a:rPr>
              <a:t>Task 3 - Classification of as-built BIM model objects according to the AUS-SPEC activity specification and NATSPEC Maintenance reference </a:t>
            </a:r>
            <a:r>
              <a:rPr lang="en-AU" sz="1400" dirty="0" err="1">
                <a:effectLst/>
                <a:ea typeface="DengXian" panose="02010600030101010101" pitchFamily="2" charset="-122"/>
                <a:cs typeface="Times New Roman" panose="02020603050405020304" pitchFamily="18" charset="0"/>
              </a:rPr>
              <a:t>worksections</a:t>
            </a:r>
            <a:endParaRPr lang="en-AU" sz="1400" dirty="0">
              <a:cs typeface="Times New Roman" panose="02020603050405020304" pitchFamily="18" charset="0"/>
            </a:endParaRPr>
          </a:p>
        </p:txBody>
      </p:sp>
      <p:pic>
        <p:nvPicPr>
          <p:cNvPr id="12" name="Picture 11">
            <a:extLst>
              <a:ext uri="{FF2B5EF4-FFF2-40B4-BE49-F238E27FC236}">
                <a16:creationId xmlns:a16="http://schemas.microsoft.com/office/drawing/2014/main" id="{4456F021-D0AB-29CD-BFE3-691421A8044A}"/>
              </a:ext>
            </a:extLst>
          </p:cNvPr>
          <p:cNvPicPr>
            <a:picLocks noChangeAspect="1"/>
          </p:cNvPicPr>
          <p:nvPr/>
        </p:nvPicPr>
        <p:blipFill>
          <a:blip r:embed="rId5"/>
          <a:stretch>
            <a:fillRect/>
          </a:stretch>
        </p:blipFill>
        <p:spPr>
          <a:xfrm>
            <a:off x="986031" y="4592552"/>
            <a:ext cx="5548907" cy="1797974"/>
          </a:xfrm>
          <a:prstGeom prst="rect">
            <a:avLst/>
          </a:prstGeom>
        </p:spPr>
      </p:pic>
      <p:sp>
        <p:nvSpPr>
          <p:cNvPr id="14" name="TextBox 13">
            <a:extLst>
              <a:ext uri="{FF2B5EF4-FFF2-40B4-BE49-F238E27FC236}">
                <a16:creationId xmlns:a16="http://schemas.microsoft.com/office/drawing/2014/main" id="{F38688F4-363D-8D0E-BF75-735F3966D4DA}"/>
              </a:ext>
            </a:extLst>
          </p:cNvPr>
          <p:cNvSpPr txBox="1"/>
          <p:nvPr/>
        </p:nvSpPr>
        <p:spPr>
          <a:xfrm>
            <a:off x="986031" y="4090161"/>
            <a:ext cx="6132786" cy="523220"/>
          </a:xfrm>
          <a:prstGeom prst="rect">
            <a:avLst/>
          </a:prstGeom>
          <a:noFill/>
        </p:spPr>
        <p:txBody>
          <a:bodyPr wrap="square">
            <a:spAutoFit/>
          </a:bodyPr>
          <a:lstStyle/>
          <a:p>
            <a:r>
              <a:rPr lang="en-AU" sz="1400" dirty="0"/>
              <a:t>List of AUS-SPEC Activity specifications and related NATSPEC reference </a:t>
            </a:r>
            <a:r>
              <a:rPr lang="en-AU" sz="1400" dirty="0" err="1"/>
              <a:t>worksections</a:t>
            </a:r>
            <a:endParaRPr lang="en-AU" sz="1400" dirty="0"/>
          </a:p>
        </p:txBody>
      </p:sp>
      <p:pic>
        <p:nvPicPr>
          <p:cNvPr id="15" name="Picture 14">
            <a:extLst>
              <a:ext uri="{FF2B5EF4-FFF2-40B4-BE49-F238E27FC236}">
                <a16:creationId xmlns:a16="http://schemas.microsoft.com/office/drawing/2014/main" id="{552763D9-B9E5-9986-E72C-06E543DDE252}"/>
              </a:ext>
            </a:extLst>
          </p:cNvPr>
          <p:cNvPicPr>
            <a:picLocks noChangeAspect="1"/>
          </p:cNvPicPr>
          <p:nvPr/>
        </p:nvPicPr>
        <p:blipFill>
          <a:blip r:embed="rId6"/>
          <a:stretch>
            <a:fillRect/>
          </a:stretch>
        </p:blipFill>
        <p:spPr>
          <a:xfrm>
            <a:off x="6673244" y="2354671"/>
            <a:ext cx="5468586" cy="3255546"/>
          </a:xfrm>
          <a:prstGeom prst="rect">
            <a:avLst/>
          </a:prstGeom>
        </p:spPr>
      </p:pic>
    </p:spTree>
    <p:extLst>
      <p:ext uri="{BB962C8B-B14F-4D97-AF65-F5344CB8AC3E}">
        <p14:creationId xmlns:p14="http://schemas.microsoft.com/office/powerpoint/2010/main" val="3519574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1. </a:t>
            </a:r>
            <a:r>
              <a:rPr lang="en-AU" dirty="0" err="1">
                <a:latin typeface="Calibri" panose="020F0502020204030204" pitchFamily="34" charset="0"/>
                <a:cs typeface="Calibri" panose="020F0502020204030204" pitchFamily="34" charset="0"/>
              </a:rPr>
              <a:t>MetaBIM</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12</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r>
              <a:rPr lang="en-AU" dirty="0"/>
              <a:t>1.4 Compliance checking using </a:t>
            </a:r>
            <a:r>
              <a:rPr lang="en-AU" dirty="0" err="1"/>
              <a:t>MetaBIM</a:t>
            </a:r>
            <a:r>
              <a:rPr lang="en-AU" dirty="0"/>
              <a:t> – </a:t>
            </a:r>
            <a:r>
              <a:rPr lang="en-AU" dirty="0" err="1"/>
              <a:t>Livable</a:t>
            </a:r>
            <a:r>
              <a:rPr lang="en-AU" dirty="0"/>
              <a:t> House Design Check</a:t>
            </a:r>
          </a:p>
          <a:p>
            <a:pPr marL="514350" indent="-514350">
              <a:buAutoNum type="arabicPeriod"/>
            </a:pPr>
            <a:endParaRPr lang="en-AU" dirty="0"/>
          </a:p>
        </p:txBody>
      </p:sp>
      <p:pic>
        <p:nvPicPr>
          <p:cNvPr id="16" name="Picture 15">
            <a:extLst>
              <a:ext uri="{FF2B5EF4-FFF2-40B4-BE49-F238E27FC236}">
                <a16:creationId xmlns:a16="http://schemas.microsoft.com/office/drawing/2014/main" id="{28DBA82F-5EE4-AB46-43B0-74D498D893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25" y="1631463"/>
            <a:ext cx="7298648" cy="3870887"/>
          </a:xfrm>
          <a:prstGeom prst="rect">
            <a:avLst/>
          </a:prstGeom>
        </p:spPr>
      </p:pic>
      <p:pic>
        <p:nvPicPr>
          <p:cNvPr id="17" name="Picture 16">
            <a:extLst>
              <a:ext uri="{FF2B5EF4-FFF2-40B4-BE49-F238E27FC236}">
                <a16:creationId xmlns:a16="http://schemas.microsoft.com/office/drawing/2014/main" id="{72584F6E-4E8D-85F8-D159-15FE2F87E262}"/>
              </a:ext>
            </a:extLst>
          </p:cNvPr>
          <p:cNvPicPr>
            <a:picLocks noChangeAspect="1"/>
          </p:cNvPicPr>
          <p:nvPr/>
        </p:nvPicPr>
        <p:blipFill>
          <a:blip r:embed="rId6"/>
          <a:stretch>
            <a:fillRect/>
          </a:stretch>
        </p:blipFill>
        <p:spPr>
          <a:xfrm>
            <a:off x="6559550" y="2151315"/>
            <a:ext cx="5632450" cy="3060065"/>
          </a:xfrm>
          <a:prstGeom prst="rect">
            <a:avLst/>
          </a:prstGeom>
        </p:spPr>
      </p:pic>
      <p:sp>
        <p:nvSpPr>
          <p:cNvPr id="18" name="TextBox 17">
            <a:extLst>
              <a:ext uri="{FF2B5EF4-FFF2-40B4-BE49-F238E27FC236}">
                <a16:creationId xmlns:a16="http://schemas.microsoft.com/office/drawing/2014/main" id="{7C1167D9-5CDA-A53F-54CC-04CA3FBE4679}"/>
              </a:ext>
            </a:extLst>
          </p:cNvPr>
          <p:cNvSpPr txBox="1"/>
          <p:nvPr/>
        </p:nvSpPr>
        <p:spPr>
          <a:xfrm>
            <a:off x="6620722" y="5226537"/>
            <a:ext cx="6094602" cy="280270"/>
          </a:xfrm>
          <a:prstGeom prst="rect">
            <a:avLst/>
          </a:prstGeom>
          <a:noFill/>
        </p:spPr>
        <p:txBody>
          <a:bodyPr wrap="square">
            <a:spAutoFit/>
          </a:bodyPr>
          <a:lstStyle/>
          <a:p>
            <a:pPr algn="ctr">
              <a:lnSpc>
                <a:spcPct val="107000"/>
              </a:lnSpc>
              <a:spcAft>
                <a:spcPts val="800"/>
              </a:spcAft>
            </a:pPr>
            <a:r>
              <a:rPr lang="en-AU" sz="1200" dirty="0">
                <a:effectLst/>
                <a:ea typeface="DengXian" panose="02010600030101010101" pitchFamily="2" charset="-122"/>
                <a:cs typeface="Times New Roman" panose="02020603050405020304" pitchFamily="18" charset="0"/>
              </a:rPr>
              <a:t>Revit House Model from BIM Guru</a:t>
            </a:r>
          </a:p>
        </p:txBody>
      </p:sp>
      <p:sp>
        <p:nvSpPr>
          <p:cNvPr id="2" name="TextBox 1">
            <a:extLst>
              <a:ext uri="{FF2B5EF4-FFF2-40B4-BE49-F238E27FC236}">
                <a16:creationId xmlns:a16="http://schemas.microsoft.com/office/drawing/2014/main" id="{64920B49-5A89-2275-F8FB-8B269CFDF8C8}"/>
              </a:ext>
            </a:extLst>
          </p:cNvPr>
          <p:cNvSpPr txBox="1"/>
          <p:nvPr/>
        </p:nvSpPr>
        <p:spPr>
          <a:xfrm>
            <a:off x="744847" y="5528293"/>
            <a:ext cx="6969154" cy="675506"/>
          </a:xfrm>
          <a:prstGeom prst="rect">
            <a:avLst/>
          </a:prstGeom>
          <a:noFill/>
        </p:spPr>
        <p:txBody>
          <a:bodyPr wrap="square">
            <a:spAutoFit/>
          </a:bodyPr>
          <a:lstStyle/>
          <a:p>
            <a:pPr algn="ctr">
              <a:lnSpc>
                <a:spcPct val="107000"/>
              </a:lnSpc>
              <a:spcAft>
                <a:spcPts val="800"/>
              </a:spcAft>
            </a:pPr>
            <a:r>
              <a:rPr lang="en-AU" sz="1200" dirty="0">
                <a:effectLst/>
                <a:ea typeface="DengXian" panose="02010600030101010101" pitchFamily="2" charset="-122"/>
                <a:cs typeface="Times New Roman" panose="02020603050405020304" pitchFamily="18" charset="0"/>
              </a:rPr>
              <a:t>BIM-based </a:t>
            </a:r>
            <a:r>
              <a:rPr lang="en-AU" sz="1200" dirty="0" err="1">
                <a:effectLst/>
                <a:ea typeface="DengXian" panose="02010600030101010101" pitchFamily="2" charset="-122"/>
                <a:cs typeface="Times New Roman" panose="02020603050405020304" pitchFamily="18" charset="0"/>
              </a:rPr>
              <a:t>Livable</a:t>
            </a:r>
            <a:r>
              <a:rPr lang="en-AU" sz="1200" dirty="0">
                <a:effectLst/>
                <a:ea typeface="DengXian" panose="02010600030101010101" pitchFamily="2" charset="-122"/>
                <a:cs typeface="Times New Roman" panose="02020603050405020304" pitchFamily="18" charset="0"/>
              </a:rPr>
              <a:t> House Design Check (the dwelling entrance check has failed as the width of the door leaf for the entrance door in the given BIM model is 820mm, which is less than the required 870mm for a clear opening width of 820mm for a single swinging door.)</a:t>
            </a:r>
          </a:p>
        </p:txBody>
      </p:sp>
    </p:spTree>
    <p:extLst>
      <p:ext uri="{BB962C8B-B14F-4D97-AF65-F5344CB8AC3E}">
        <p14:creationId xmlns:p14="http://schemas.microsoft.com/office/powerpoint/2010/main" val="402402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1. </a:t>
            </a:r>
            <a:r>
              <a:rPr lang="en-AU" dirty="0" err="1">
                <a:latin typeface="Calibri" panose="020F0502020204030204" pitchFamily="34" charset="0"/>
                <a:cs typeface="Calibri" panose="020F0502020204030204" pitchFamily="34" charset="0"/>
              </a:rPr>
              <a:t>MetaBIM</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13</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r>
              <a:rPr lang="en-AU" dirty="0"/>
              <a:t>1.5 IFC-based 4D construction simulation in </a:t>
            </a:r>
            <a:r>
              <a:rPr lang="en-AU" dirty="0" err="1"/>
              <a:t>MetaBIM</a:t>
            </a:r>
            <a:endParaRPr lang="en-AU" dirty="0"/>
          </a:p>
        </p:txBody>
      </p:sp>
      <p:pic>
        <p:nvPicPr>
          <p:cNvPr id="7" name="Picture 6">
            <a:extLst>
              <a:ext uri="{FF2B5EF4-FFF2-40B4-BE49-F238E27FC236}">
                <a16:creationId xmlns:a16="http://schemas.microsoft.com/office/drawing/2014/main" id="{E3ED06E8-A85B-6F64-EBD0-CE2F4AD237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725" y="1699439"/>
            <a:ext cx="8301243" cy="4312762"/>
          </a:xfrm>
          <a:prstGeom prst="rect">
            <a:avLst/>
          </a:prstGeom>
        </p:spPr>
      </p:pic>
      <p:sp>
        <p:nvSpPr>
          <p:cNvPr id="11" name="TextBox 10">
            <a:extLst>
              <a:ext uri="{FF2B5EF4-FFF2-40B4-BE49-F238E27FC236}">
                <a16:creationId xmlns:a16="http://schemas.microsoft.com/office/drawing/2014/main" id="{5D6ACCE8-0FB7-91EF-2632-E3483B8E2680}"/>
              </a:ext>
            </a:extLst>
          </p:cNvPr>
          <p:cNvSpPr txBox="1"/>
          <p:nvPr/>
        </p:nvSpPr>
        <p:spPr>
          <a:xfrm>
            <a:off x="9148969" y="1462703"/>
            <a:ext cx="2900004" cy="4555093"/>
          </a:xfrm>
          <a:prstGeom prst="rect">
            <a:avLst/>
          </a:prstGeom>
          <a:noFill/>
        </p:spPr>
        <p:txBody>
          <a:bodyPr wrap="square">
            <a:spAutoFit/>
          </a:bodyPr>
          <a:lstStyle/>
          <a:p>
            <a:r>
              <a:rPr lang="en-AU" sz="1600" dirty="0">
                <a:effectLst/>
                <a:ea typeface="DengXian" panose="02010600030101010101" pitchFamily="2" charset="-122"/>
                <a:cs typeface="Times New Roman" panose="02020603050405020304" pitchFamily="18" charset="0"/>
              </a:rPr>
              <a:t>The use of IFC for creating and saving 4D construction simulation provides two </a:t>
            </a:r>
            <a:r>
              <a:rPr lang="en-AU" sz="1600" b="1" dirty="0">
                <a:effectLst/>
                <a:ea typeface="DengXian" panose="02010600030101010101" pitchFamily="2" charset="-122"/>
                <a:cs typeface="Times New Roman" panose="02020603050405020304" pitchFamily="18" charset="0"/>
              </a:rPr>
              <a:t>key benefits</a:t>
            </a:r>
            <a:r>
              <a:rPr lang="en-AU" sz="1600" dirty="0">
                <a:effectLst/>
                <a:ea typeface="DengXian" panose="02010600030101010101" pitchFamily="2" charset="-122"/>
                <a:cs typeface="Times New Roman" panose="02020603050405020304" pitchFamily="18" charset="0"/>
              </a:rPr>
              <a:t>:</a:t>
            </a:r>
          </a:p>
          <a:p>
            <a:endParaRPr lang="en-AU" sz="1600" dirty="0">
              <a:effectLst/>
              <a:ea typeface="DengXian" panose="02010600030101010101" pitchFamily="2" charset="-122"/>
              <a:cs typeface="Times New Roman" panose="02020603050405020304" pitchFamily="18" charset="0"/>
            </a:endParaRPr>
          </a:p>
          <a:p>
            <a:pPr marL="342900" indent="-342900">
              <a:buFont typeface="+mj-lt"/>
              <a:buAutoNum type="arabicPeriod"/>
            </a:pPr>
            <a:r>
              <a:rPr lang="en-AU" sz="1600" b="1" dirty="0">
                <a:effectLst/>
                <a:ea typeface="DengXian" panose="02010600030101010101" pitchFamily="2" charset="-122"/>
              </a:rPr>
              <a:t>Longevity</a:t>
            </a:r>
            <a:r>
              <a:rPr lang="en-AU" sz="1600" dirty="0">
                <a:effectLst/>
                <a:ea typeface="DengXian" panose="02010600030101010101" pitchFamily="2" charset="-122"/>
              </a:rPr>
              <a:t> refers to the ability of the 4D simulation to be used and accessed over a long period of time, even if the software or company that created it is no longer in business.</a:t>
            </a:r>
          </a:p>
          <a:p>
            <a:pPr marL="342900" indent="-342900">
              <a:buFont typeface="+mj-lt"/>
              <a:buAutoNum type="arabicPeriod"/>
            </a:pPr>
            <a:endParaRPr lang="en-AU" sz="1600" dirty="0">
              <a:effectLst/>
              <a:ea typeface="DengXian" panose="02010600030101010101" pitchFamily="2" charset="-122"/>
            </a:endParaRPr>
          </a:p>
          <a:p>
            <a:pPr marL="342900" indent="-342900">
              <a:buFont typeface="+mj-lt"/>
              <a:buAutoNum type="arabicPeriod"/>
            </a:pPr>
            <a:r>
              <a:rPr lang="en-AU" sz="1600" b="1" dirty="0">
                <a:ea typeface="DengXian" panose="02010600030101010101" pitchFamily="2" charset="-122"/>
              </a:rPr>
              <a:t>Interoperability</a:t>
            </a:r>
            <a:r>
              <a:rPr lang="en-AU" sz="1600" dirty="0">
                <a:ea typeface="DengXian" panose="02010600030101010101" pitchFamily="2" charset="-122"/>
              </a:rPr>
              <a:t> refers to the ability of different software programs and systems to work together seamlessly</a:t>
            </a:r>
            <a:r>
              <a:rPr lang="en-AU" sz="1800" dirty="0">
                <a:latin typeface="Times New Roman" panose="02020603050405020304" pitchFamily="18" charset="0"/>
                <a:ea typeface="DengXian" panose="02010600030101010101" pitchFamily="2" charset="-122"/>
              </a:rPr>
              <a:t>. </a:t>
            </a:r>
          </a:p>
        </p:txBody>
      </p:sp>
    </p:spTree>
    <p:extLst>
      <p:ext uri="{BB962C8B-B14F-4D97-AF65-F5344CB8AC3E}">
        <p14:creationId xmlns:p14="http://schemas.microsoft.com/office/powerpoint/2010/main" val="3083571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1. </a:t>
            </a:r>
            <a:r>
              <a:rPr lang="en-AU" dirty="0" err="1">
                <a:latin typeface="Calibri" panose="020F0502020204030204" pitchFamily="34" charset="0"/>
                <a:cs typeface="Calibri" panose="020F0502020204030204" pitchFamily="34" charset="0"/>
              </a:rPr>
              <a:t>MetaBIM</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14</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r>
              <a:rPr lang="en-AU" dirty="0"/>
              <a:t>Some useful information about </a:t>
            </a:r>
            <a:r>
              <a:rPr lang="en-AU" dirty="0" err="1"/>
              <a:t>MetaBIM</a:t>
            </a:r>
            <a:r>
              <a:rPr lang="en-AU" dirty="0"/>
              <a:t> can be found from the below links:</a:t>
            </a:r>
          </a:p>
          <a:p>
            <a:pPr marL="0" indent="0">
              <a:buNone/>
            </a:pPr>
            <a:endParaRPr lang="en-AU" dirty="0"/>
          </a:p>
          <a:p>
            <a:r>
              <a:rPr lang="en-AU" dirty="0"/>
              <a:t>Link to </a:t>
            </a:r>
            <a:r>
              <a:rPr lang="en-AU" dirty="0" err="1"/>
              <a:t>MetaBIM</a:t>
            </a:r>
            <a:r>
              <a:rPr lang="en-AU" dirty="0"/>
              <a:t> Platform: </a:t>
            </a:r>
            <a:r>
              <a:rPr lang="en-AU" dirty="0">
                <a:hlinkClick r:id="rId5"/>
              </a:rPr>
              <a:t>https://platformdev.metabim.com.au/</a:t>
            </a:r>
            <a:endParaRPr lang="en-AU" dirty="0"/>
          </a:p>
          <a:p>
            <a:r>
              <a:rPr lang="en-AU" dirty="0"/>
              <a:t>A short video demonstration of the platform: </a:t>
            </a:r>
            <a:r>
              <a:rPr lang="en-AU" dirty="0">
                <a:hlinkClick r:id="rId6"/>
              </a:rPr>
              <a:t>https://metabim.com.au/platform.html</a:t>
            </a:r>
            <a:endParaRPr lang="en-AU" dirty="0"/>
          </a:p>
          <a:p>
            <a:r>
              <a:rPr lang="en-AU" dirty="0" err="1"/>
              <a:t>MetaBIM</a:t>
            </a:r>
            <a:r>
              <a:rPr lang="en-AU" dirty="0"/>
              <a:t> </a:t>
            </a:r>
            <a:r>
              <a:rPr lang="en-AU" dirty="0" err="1"/>
              <a:t>webste</a:t>
            </a:r>
            <a:r>
              <a:rPr lang="en-AU" dirty="0"/>
              <a:t>: </a:t>
            </a:r>
            <a:r>
              <a:rPr lang="en-AU" dirty="0">
                <a:hlinkClick r:id="rId7"/>
              </a:rPr>
              <a:t>https://metabim.com.au/</a:t>
            </a:r>
            <a:endParaRPr lang="en-AU" dirty="0"/>
          </a:p>
          <a:p>
            <a:endParaRPr lang="en-AU" dirty="0"/>
          </a:p>
          <a:p>
            <a:endParaRPr lang="en-AU" dirty="0"/>
          </a:p>
          <a:p>
            <a:pPr marL="0" indent="0">
              <a:buNone/>
            </a:pPr>
            <a:endParaRPr lang="en-AU" dirty="0"/>
          </a:p>
        </p:txBody>
      </p:sp>
    </p:spTree>
    <p:extLst>
      <p:ext uri="{BB962C8B-B14F-4D97-AF65-F5344CB8AC3E}">
        <p14:creationId xmlns:p14="http://schemas.microsoft.com/office/powerpoint/2010/main" val="169481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2. Roadside wall detection using AI</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15</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endParaRPr lang="en-AU" dirty="0"/>
          </a:p>
          <a:p>
            <a:endParaRPr lang="en-AU" dirty="0"/>
          </a:p>
          <a:p>
            <a:pPr marL="0" indent="0">
              <a:buNone/>
            </a:pPr>
            <a:endParaRPr lang="en-AU" dirty="0"/>
          </a:p>
        </p:txBody>
      </p:sp>
      <p:sp>
        <p:nvSpPr>
          <p:cNvPr id="7" name="TextBox 6">
            <a:extLst>
              <a:ext uri="{FF2B5EF4-FFF2-40B4-BE49-F238E27FC236}">
                <a16:creationId xmlns:a16="http://schemas.microsoft.com/office/drawing/2014/main" id="{D401EB81-43A2-5AF4-1BB0-945A42746AA3}"/>
              </a:ext>
            </a:extLst>
          </p:cNvPr>
          <p:cNvSpPr txBox="1"/>
          <p:nvPr/>
        </p:nvSpPr>
        <p:spPr>
          <a:xfrm>
            <a:off x="847724" y="1378774"/>
            <a:ext cx="10072523" cy="2308324"/>
          </a:xfrm>
          <a:prstGeom prst="rect">
            <a:avLst/>
          </a:prstGeom>
          <a:noFill/>
        </p:spPr>
        <p:txBody>
          <a:bodyPr wrap="square">
            <a:spAutoFit/>
          </a:bodyPr>
          <a:lstStyle/>
          <a:p>
            <a:r>
              <a:rPr lang="en-AU" sz="2400" dirty="0"/>
              <a:t>Roadside walls are common highway structures. These offer functions such as noise reduction. To ensure quality, these wall structures should satisfy general physical and specific acoustic requirements. </a:t>
            </a:r>
          </a:p>
          <a:p>
            <a:endParaRPr lang="en-AU" sz="2400" dirty="0"/>
          </a:p>
          <a:p>
            <a:r>
              <a:rPr lang="en-AU" sz="2400" dirty="0"/>
              <a:t>This case study aimed to develop a tool for extracting features and recognizing objects in roadside wall structures. </a:t>
            </a:r>
          </a:p>
        </p:txBody>
      </p:sp>
      <p:pic>
        <p:nvPicPr>
          <p:cNvPr id="10" name="Picture 9">
            <a:extLst>
              <a:ext uri="{FF2B5EF4-FFF2-40B4-BE49-F238E27FC236}">
                <a16:creationId xmlns:a16="http://schemas.microsoft.com/office/drawing/2014/main" id="{CF118916-4968-46F6-4569-1429B08EFE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1720465" y="4027487"/>
            <a:ext cx="8327040" cy="2014068"/>
          </a:xfrm>
          <a:prstGeom prst="rect">
            <a:avLst/>
          </a:prstGeom>
          <a:noFill/>
          <a:ln>
            <a:noFill/>
          </a:ln>
        </p:spPr>
      </p:pic>
    </p:spTree>
    <p:extLst>
      <p:ext uri="{BB962C8B-B14F-4D97-AF65-F5344CB8AC3E}">
        <p14:creationId xmlns:p14="http://schemas.microsoft.com/office/powerpoint/2010/main" val="336499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2. Roadside wall detection using AI</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16</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endParaRPr lang="en-AU" dirty="0"/>
          </a:p>
          <a:p>
            <a:endParaRPr lang="en-AU" dirty="0"/>
          </a:p>
          <a:p>
            <a:pPr marL="0" indent="0">
              <a:buNone/>
            </a:pPr>
            <a:endParaRPr lang="en-AU" dirty="0"/>
          </a:p>
        </p:txBody>
      </p:sp>
      <p:sp>
        <p:nvSpPr>
          <p:cNvPr id="7" name="TextBox 6">
            <a:extLst>
              <a:ext uri="{FF2B5EF4-FFF2-40B4-BE49-F238E27FC236}">
                <a16:creationId xmlns:a16="http://schemas.microsoft.com/office/drawing/2014/main" id="{D401EB81-43A2-5AF4-1BB0-945A42746AA3}"/>
              </a:ext>
            </a:extLst>
          </p:cNvPr>
          <p:cNvSpPr txBox="1"/>
          <p:nvPr/>
        </p:nvSpPr>
        <p:spPr>
          <a:xfrm>
            <a:off x="847724" y="1378774"/>
            <a:ext cx="10072523" cy="1938992"/>
          </a:xfrm>
          <a:prstGeom prst="rect">
            <a:avLst/>
          </a:prstGeom>
          <a:noFill/>
        </p:spPr>
        <p:txBody>
          <a:bodyPr wrap="square">
            <a:spAutoFit/>
          </a:bodyPr>
          <a:lstStyle/>
          <a:p>
            <a:r>
              <a:rPr lang="en-AU" sz="2400" dirty="0"/>
              <a:t>This project selects the “You Only Look Once Version 5” (YOLO-v5) as the basic object detection algorithm. It is further modified based on training. </a:t>
            </a:r>
          </a:p>
          <a:p>
            <a:endParaRPr lang="en-AU" sz="2400" dirty="0"/>
          </a:p>
          <a:p>
            <a:r>
              <a:rPr lang="en-AU" sz="2400" dirty="0"/>
              <a:t>The raw inputs for the case study were 12 videos from the high-speed data provided by MRWA.</a:t>
            </a:r>
          </a:p>
        </p:txBody>
      </p:sp>
      <p:pic>
        <p:nvPicPr>
          <p:cNvPr id="2" name="Picture 1" descr="Graphical user interface, website&#10;&#10;Description automatically generated">
            <a:extLst>
              <a:ext uri="{FF2B5EF4-FFF2-40B4-BE49-F238E27FC236}">
                <a16:creationId xmlns:a16="http://schemas.microsoft.com/office/drawing/2014/main" id="{67D344B5-07B7-B911-BF30-7F555617AF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925731" y="3499565"/>
            <a:ext cx="5137217" cy="3221910"/>
          </a:xfrm>
          <a:prstGeom prst="rect">
            <a:avLst/>
          </a:prstGeom>
          <a:noFill/>
          <a:ln>
            <a:noFill/>
          </a:ln>
        </p:spPr>
      </p:pic>
      <p:sp>
        <p:nvSpPr>
          <p:cNvPr id="12" name="TextBox 11">
            <a:extLst>
              <a:ext uri="{FF2B5EF4-FFF2-40B4-BE49-F238E27FC236}">
                <a16:creationId xmlns:a16="http://schemas.microsoft.com/office/drawing/2014/main" id="{826DF1AB-6DCD-F5E0-9252-7F3AF9B5E4C6}"/>
              </a:ext>
            </a:extLst>
          </p:cNvPr>
          <p:cNvSpPr txBox="1"/>
          <p:nvPr/>
        </p:nvSpPr>
        <p:spPr>
          <a:xfrm>
            <a:off x="6412965" y="3633150"/>
            <a:ext cx="5160744" cy="2677656"/>
          </a:xfrm>
          <a:prstGeom prst="rect">
            <a:avLst/>
          </a:prstGeom>
          <a:noFill/>
        </p:spPr>
        <p:txBody>
          <a:bodyPr wrap="square">
            <a:spAutoFit/>
          </a:bodyPr>
          <a:lstStyle/>
          <a:p>
            <a:r>
              <a:rPr lang="en-AU" sz="2400" dirty="0"/>
              <a:t>In total, 1,059 images were selected from the 12 videos. In this study, the training test/validation ratio was set as 9:1. Thus, 953 images were randomly selected as training datasets, and the remaining 106 images were used for validation.</a:t>
            </a:r>
          </a:p>
        </p:txBody>
      </p:sp>
    </p:spTree>
    <p:extLst>
      <p:ext uri="{BB962C8B-B14F-4D97-AF65-F5344CB8AC3E}">
        <p14:creationId xmlns:p14="http://schemas.microsoft.com/office/powerpoint/2010/main" val="330726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2. Roadside wall detection using AI</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17</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endParaRPr lang="en-AU" dirty="0"/>
          </a:p>
          <a:p>
            <a:endParaRPr lang="en-AU" dirty="0"/>
          </a:p>
          <a:p>
            <a:pPr marL="0" indent="0">
              <a:buNone/>
            </a:pPr>
            <a:endParaRPr lang="en-AU" dirty="0"/>
          </a:p>
        </p:txBody>
      </p:sp>
      <p:sp>
        <p:nvSpPr>
          <p:cNvPr id="12" name="TextBox 11">
            <a:extLst>
              <a:ext uri="{FF2B5EF4-FFF2-40B4-BE49-F238E27FC236}">
                <a16:creationId xmlns:a16="http://schemas.microsoft.com/office/drawing/2014/main" id="{826DF1AB-6DCD-F5E0-9252-7F3AF9B5E4C6}"/>
              </a:ext>
            </a:extLst>
          </p:cNvPr>
          <p:cNvSpPr txBox="1"/>
          <p:nvPr/>
        </p:nvSpPr>
        <p:spPr>
          <a:xfrm>
            <a:off x="7781130" y="2050975"/>
            <a:ext cx="3792579" cy="3785652"/>
          </a:xfrm>
          <a:prstGeom prst="rect">
            <a:avLst/>
          </a:prstGeom>
          <a:noFill/>
        </p:spPr>
        <p:txBody>
          <a:bodyPr wrap="square">
            <a:spAutoFit/>
          </a:bodyPr>
          <a:lstStyle/>
          <a:p>
            <a:r>
              <a:rPr lang="en-AU" sz="2400" dirty="0"/>
              <a:t>A pilot test comprising 50 training sessions was conducted. In terms of accuracy, the best-trained parameters occurred at the 35th training iteration. This optimal set of parameters had a </a:t>
            </a:r>
            <a:r>
              <a:rPr lang="en-AU" sz="2400" b="1" dirty="0"/>
              <a:t>precision of 93% </a:t>
            </a:r>
            <a:r>
              <a:rPr lang="en-AU" sz="2400" dirty="0"/>
              <a:t>and mean averaged precision </a:t>
            </a:r>
            <a:r>
              <a:rPr lang="en-AU" sz="2400" b="1" dirty="0"/>
              <a:t>(</a:t>
            </a:r>
            <a:r>
              <a:rPr lang="en-AU" sz="2400" b="1" dirty="0" err="1"/>
              <a:t>mAP</a:t>
            </a:r>
            <a:r>
              <a:rPr lang="en-AU" sz="2400" b="1" dirty="0"/>
              <a:t>) of 91%. </a:t>
            </a:r>
          </a:p>
        </p:txBody>
      </p:sp>
      <p:pic>
        <p:nvPicPr>
          <p:cNvPr id="10" name="Picture 9" descr="Chart, scatter chart&#10;&#10;Description automatically generated">
            <a:extLst>
              <a:ext uri="{FF2B5EF4-FFF2-40B4-BE49-F238E27FC236}">
                <a16:creationId xmlns:a16="http://schemas.microsoft.com/office/drawing/2014/main" id="{BF87CB0E-F679-EA2D-5288-B731A47B79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847725" y="1927370"/>
            <a:ext cx="6610620" cy="4168424"/>
          </a:xfrm>
          <a:prstGeom prst="rect">
            <a:avLst/>
          </a:prstGeom>
          <a:noFill/>
          <a:ln>
            <a:noFill/>
          </a:ln>
        </p:spPr>
      </p:pic>
    </p:spTree>
    <p:extLst>
      <p:ext uri="{BB962C8B-B14F-4D97-AF65-F5344CB8AC3E}">
        <p14:creationId xmlns:p14="http://schemas.microsoft.com/office/powerpoint/2010/main" val="122492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2. Roadside wall detection using AI</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18</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endParaRPr lang="en-AU" dirty="0"/>
          </a:p>
          <a:p>
            <a:endParaRPr lang="en-AU" dirty="0"/>
          </a:p>
          <a:p>
            <a:pPr marL="0" indent="0">
              <a:buNone/>
            </a:pPr>
            <a:endParaRPr lang="en-AU" dirty="0"/>
          </a:p>
        </p:txBody>
      </p:sp>
      <p:pic>
        <p:nvPicPr>
          <p:cNvPr id="7" name="Picture 6">
            <a:extLst>
              <a:ext uri="{FF2B5EF4-FFF2-40B4-BE49-F238E27FC236}">
                <a16:creationId xmlns:a16="http://schemas.microsoft.com/office/drawing/2014/main" id="{9DD55625-934C-1E50-D274-54B2EFB81C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63503" y="1526623"/>
            <a:ext cx="5724525" cy="4389755"/>
          </a:xfrm>
          <a:prstGeom prst="rect">
            <a:avLst/>
          </a:prstGeom>
          <a:noFill/>
        </p:spPr>
      </p:pic>
      <p:sp>
        <p:nvSpPr>
          <p:cNvPr id="13" name="TextBox 12">
            <a:extLst>
              <a:ext uri="{FF2B5EF4-FFF2-40B4-BE49-F238E27FC236}">
                <a16:creationId xmlns:a16="http://schemas.microsoft.com/office/drawing/2014/main" id="{33EC8F7B-4AF4-50C0-B394-B902EC37A23D}"/>
              </a:ext>
            </a:extLst>
          </p:cNvPr>
          <p:cNvSpPr txBox="1"/>
          <p:nvPr/>
        </p:nvSpPr>
        <p:spPr>
          <a:xfrm>
            <a:off x="6686399" y="1462703"/>
            <a:ext cx="4887310" cy="4893647"/>
          </a:xfrm>
          <a:prstGeom prst="rect">
            <a:avLst/>
          </a:prstGeom>
          <a:noFill/>
        </p:spPr>
        <p:txBody>
          <a:bodyPr wrap="square">
            <a:spAutoFit/>
          </a:bodyPr>
          <a:lstStyle/>
          <a:p>
            <a:r>
              <a:rPr lang="en-AU" sz="2400" dirty="0"/>
              <a:t>The general performance of this pilot machine learning model is acceptable; however, its accuracy is limited owing to misclassification and issues such as missing objects blocked by other features. </a:t>
            </a:r>
          </a:p>
          <a:p>
            <a:endParaRPr lang="en-AU" sz="2400" dirty="0"/>
          </a:p>
          <a:p>
            <a:r>
              <a:rPr lang="en-AU" sz="2400" dirty="0"/>
              <a:t>Nevertheless, AI can be used for roadside wall detection with satisfactory performance and extending its use to detect roadside walls for the entire network is feasible.</a:t>
            </a:r>
          </a:p>
        </p:txBody>
      </p:sp>
    </p:spTree>
    <p:extLst>
      <p:ext uri="{BB962C8B-B14F-4D97-AF65-F5344CB8AC3E}">
        <p14:creationId xmlns:p14="http://schemas.microsoft.com/office/powerpoint/2010/main" val="1695077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normAutofit fontScale="90000"/>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3. Amenities and their impact on social</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housing</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19</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8"/>
            <a:ext cx="10515600" cy="5067639"/>
          </a:xfrm>
        </p:spPr>
        <p:txBody>
          <a:bodyPr>
            <a:normAutofit fontScale="92500" lnSpcReduction="10000"/>
          </a:bodyPr>
          <a:lstStyle/>
          <a:p>
            <a:pPr marL="0" indent="0">
              <a:buNone/>
            </a:pPr>
            <a:endParaRPr lang="en-AU" dirty="0"/>
          </a:p>
          <a:p>
            <a:pPr marL="0" indent="0">
              <a:buNone/>
            </a:pPr>
            <a:r>
              <a:rPr lang="en-AU" dirty="0"/>
              <a:t>Background</a:t>
            </a:r>
          </a:p>
          <a:p>
            <a:r>
              <a:rPr lang="en-AU" dirty="0"/>
              <a:t>Significance of location and accessibility in social housing, as they influence tenant satisfaction &amp; community participation</a:t>
            </a:r>
          </a:p>
          <a:p>
            <a:r>
              <a:rPr lang="en-AU" dirty="0"/>
              <a:t>Internal and external amenities, socio-economic factors, and individual perceptions influence residential satisfaction </a:t>
            </a:r>
          </a:p>
          <a:p>
            <a:r>
              <a:rPr lang="en-AU" dirty="0"/>
              <a:t>Better tools for measuring amenity satisfaction in the social housing context. </a:t>
            </a:r>
          </a:p>
          <a:p>
            <a:pPr marL="0" indent="0">
              <a:buNone/>
            </a:pPr>
            <a:endParaRPr lang="en-AU" dirty="0"/>
          </a:p>
          <a:p>
            <a:pPr marL="0" indent="0">
              <a:buNone/>
            </a:pPr>
            <a:r>
              <a:rPr lang="en-AU" dirty="0"/>
              <a:t>Objectives</a:t>
            </a:r>
          </a:p>
          <a:p>
            <a:r>
              <a:rPr lang="en-AU" dirty="0"/>
              <a:t>Review literature on public and housing amenities</a:t>
            </a:r>
          </a:p>
          <a:p>
            <a:r>
              <a:rPr lang="en-AU" dirty="0"/>
              <a:t>Explore the correlation between amenities and tenant satisfaction</a:t>
            </a:r>
          </a:p>
          <a:p>
            <a:pPr marL="0" indent="0">
              <a:buNone/>
            </a:pPr>
            <a:endParaRPr lang="en-AU" dirty="0"/>
          </a:p>
          <a:p>
            <a:endParaRPr lang="en-AU" dirty="0"/>
          </a:p>
          <a:p>
            <a:pPr marL="0" indent="0">
              <a:buNone/>
            </a:pPr>
            <a:endParaRPr lang="en-AU" dirty="0"/>
          </a:p>
        </p:txBody>
      </p:sp>
    </p:spTree>
    <p:extLst>
      <p:ext uri="{BB962C8B-B14F-4D97-AF65-F5344CB8AC3E}">
        <p14:creationId xmlns:p14="http://schemas.microsoft.com/office/powerpoint/2010/main" val="196542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0"/>
          <p:cNvGraphicFramePr>
            <a:graphicFrameLocks noChangeAspect="1"/>
          </p:cNvGraphicFramePr>
          <p:nvPr>
            <p:extLst>
              <p:ext uri="{D42A27DB-BD31-4B8C-83A1-F6EECF244321}">
                <p14:modId xmlns:p14="http://schemas.microsoft.com/office/powerpoint/2010/main" val="4291329167"/>
              </p:ext>
            </p:extLst>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5"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8210" y="47785"/>
            <a:ext cx="2581154" cy="945149"/>
          </a:xfrm>
          <a:prstGeom prst="rect">
            <a:avLst/>
          </a:prstGeom>
        </p:spPr>
      </p:pic>
      <p:sp>
        <p:nvSpPr>
          <p:cNvPr id="6" name="Rectangle 23"/>
          <p:cNvSpPr>
            <a:spLocks noChangeArrowheads="1"/>
          </p:cNvSpPr>
          <p:nvPr/>
        </p:nvSpPr>
        <p:spPr bwMode="auto">
          <a:xfrm>
            <a:off x="691874" y="1135550"/>
            <a:ext cx="10376401"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en-US" sz="2000" b="1" i="0" u="none" strike="noStrike" cap="none" normalizeH="0" baseline="0" dirty="0">
                <a:ln>
                  <a:noFill/>
                </a:ln>
                <a:solidFill>
                  <a:schemeClr val="tx1"/>
                </a:solidFill>
                <a:effectLst/>
                <a:ea typeface="Batang" charset="-127"/>
                <a:cs typeface="Arial Narrow" panose="020B0606020202030204" pitchFamily="34" charset="0"/>
              </a:rPr>
              <a:t>ACKNOWLEDGEMENTS</a:t>
            </a:r>
            <a:endParaRPr kumimoji="0" lang="en-AU" altLang="en-US" sz="2000" b="0" i="0" u="none" strike="noStrike" cap="none" normalizeH="0" baseline="0" dirty="0">
              <a:ln>
                <a:noFill/>
              </a:ln>
              <a:solidFill>
                <a:schemeClr val="tx1"/>
              </a:solidFill>
              <a:effectLst/>
            </a:endParaRPr>
          </a:p>
          <a:p>
            <a:pPr lvl="0" eaLnBrk="0" fontAlgn="base" hangingPunct="0">
              <a:spcBef>
                <a:spcPct val="0"/>
              </a:spcBef>
              <a:spcAft>
                <a:spcPct val="0"/>
              </a:spcAft>
            </a:pPr>
            <a:r>
              <a:rPr lang="en-AU" altLang="en-US" dirty="0">
                <a:latin typeface="Arial" panose="020B0604020202020204" pitchFamily="34" charset="0"/>
              </a:rPr>
              <a:t>This research has been developed with support provided by Australia’s Sustainable Built Environment National Research Centre (SBEnrc). SBEnrc develops projects informed by industry partner needs, secures national funding, project manages the collaborative research and oversees research into practice initiatives. Core Members of SBEnrc include BGC Australia, Government of Western Australia, Queensland Government, Curtin University, Griffith University, RMIT University and Western Sydney University. This research would not have been possible without the valuable support of our core industry, government and research partners. </a:t>
            </a: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4765964" y="3765836"/>
            <a:ext cx="1593957" cy="1461946"/>
          </a:xfrm>
          <a:prstGeom prst="rect">
            <a:avLst/>
          </a:prstGeom>
          <a:noFill/>
          <a:ln>
            <a:noFill/>
          </a:ln>
        </p:spPr>
      </p:pic>
      <p:pic>
        <p:nvPicPr>
          <p:cNvPr id="14" name="Picture 1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5891" y="4100380"/>
            <a:ext cx="2128815" cy="884414"/>
          </a:xfrm>
          <a:prstGeom prst="rect">
            <a:avLst/>
          </a:prstGeom>
          <a:noFill/>
          <a:ln>
            <a:noFill/>
          </a:ln>
        </p:spPr>
      </p:pic>
      <p:pic>
        <p:nvPicPr>
          <p:cNvPr id="15" name="Picture 14"/>
          <p:cNvPicPr/>
          <p:nvPr/>
        </p:nvPicPr>
        <p:blipFill>
          <a:blip r:embed="rId7">
            <a:extLst>
              <a:ext uri="{28A0092B-C50C-407E-A947-70E740481C1C}">
                <a14:useLocalDpi xmlns:a14="http://schemas.microsoft.com/office/drawing/2010/main" val="0"/>
              </a:ext>
            </a:extLst>
          </a:blip>
          <a:srcRect/>
          <a:stretch>
            <a:fillRect/>
          </a:stretch>
        </p:blipFill>
        <p:spPr bwMode="auto">
          <a:xfrm>
            <a:off x="7047345" y="3791800"/>
            <a:ext cx="1328087" cy="1316328"/>
          </a:xfrm>
          <a:prstGeom prst="rect">
            <a:avLst/>
          </a:prstGeom>
          <a:noFill/>
          <a:ln>
            <a:noFill/>
          </a:ln>
        </p:spPr>
      </p:pic>
      <p:pic>
        <p:nvPicPr>
          <p:cNvPr id="16" name="Picture 15"/>
          <p:cNvPicPr/>
          <p:nvPr/>
        </p:nvPicPr>
        <p:blipFill>
          <a:blip r:embed="rId8">
            <a:extLst>
              <a:ext uri="{28A0092B-C50C-407E-A947-70E740481C1C}">
                <a14:useLocalDpi xmlns:a14="http://schemas.microsoft.com/office/drawing/2010/main" val="0"/>
              </a:ext>
            </a:extLst>
          </a:blip>
          <a:srcRect/>
          <a:stretch>
            <a:fillRect/>
          </a:stretch>
        </p:blipFill>
        <p:spPr bwMode="auto">
          <a:xfrm>
            <a:off x="544966" y="5608414"/>
            <a:ext cx="2379336" cy="640405"/>
          </a:xfrm>
          <a:prstGeom prst="rect">
            <a:avLst/>
          </a:prstGeom>
          <a:noFill/>
          <a:ln>
            <a:noFill/>
          </a:ln>
        </p:spPr>
      </p:pic>
      <p:pic>
        <p:nvPicPr>
          <p:cNvPr id="17" name="Picture 1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11251" y="5610247"/>
            <a:ext cx="2309495" cy="622300"/>
          </a:xfrm>
          <a:prstGeom prst="rect">
            <a:avLst/>
          </a:prstGeom>
          <a:noFill/>
          <a:ln>
            <a:noFill/>
          </a:ln>
        </p:spPr>
      </p:pic>
      <p:pic>
        <p:nvPicPr>
          <p:cNvPr id="18" name="Picture 17"/>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6110" y="5608414"/>
            <a:ext cx="2131695" cy="749300"/>
          </a:xfrm>
          <a:prstGeom prst="rect">
            <a:avLst/>
          </a:prstGeom>
          <a:noFill/>
          <a:ln>
            <a:noFill/>
          </a:ln>
        </p:spPr>
      </p:pic>
      <p:pic>
        <p:nvPicPr>
          <p:cNvPr id="19" name="Picture 18"/>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4754" y="5651479"/>
            <a:ext cx="2357120" cy="1035050"/>
          </a:xfrm>
          <a:prstGeom prst="rect">
            <a:avLst/>
          </a:prstGeom>
          <a:noFill/>
          <a:ln>
            <a:noFill/>
          </a:ln>
        </p:spPr>
      </p:pic>
      <p:sp>
        <p:nvSpPr>
          <p:cNvPr id="2" name="Slide Number Placeholder 1">
            <a:extLst>
              <a:ext uri="{FF2B5EF4-FFF2-40B4-BE49-F238E27FC236}">
                <a16:creationId xmlns:a16="http://schemas.microsoft.com/office/drawing/2014/main" id="{C03825FB-203C-450E-B7A0-26775D35C0A6}"/>
              </a:ext>
            </a:extLst>
          </p:cNvPr>
          <p:cNvSpPr>
            <a:spLocks noGrp="1"/>
          </p:cNvSpPr>
          <p:nvPr>
            <p:ph type="sldNum" sz="quarter" idx="12"/>
          </p:nvPr>
        </p:nvSpPr>
        <p:spPr/>
        <p:txBody>
          <a:bodyPr/>
          <a:lstStyle/>
          <a:p>
            <a:fld id="{D50B5B95-7DD1-4944-9FF7-BBE969CB6A5F}" type="slidenum">
              <a:rPr lang="en-AU" smtClean="0"/>
              <a:t>2</a:t>
            </a:fld>
            <a:endParaRPr lang="en-AU"/>
          </a:p>
        </p:txBody>
      </p:sp>
    </p:spTree>
    <p:extLst>
      <p:ext uri="{BB962C8B-B14F-4D97-AF65-F5344CB8AC3E}">
        <p14:creationId xmlns:p14="http://schemas.microsoft.com/office/powerpoint/2010/main" val="2210392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normAutofit fontScale="90000"/>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3. Amenities and their impact on social</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housing</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20</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8"/>
            <a:ext cx="10515600" cy="5067639"/>
          </a:xfrm>
        </p:spPr>
        <p:txBody>
          <a:bodyPr>
            <a:normAutofit/>
          </a:bodyPr>
          <a:lstStyle/>
          <a:p>
            <a:pPr marL="0" indent="0">
              <a:buNone/>
            </a:pPr>
            <a:r>
              <a:rPr lang="en-AU" dirty="0"/>
              <a:t>Types of amenities</a:t>
            </a:r>
          </a:p>
          <a:p>
            <a:pPr marL="0" indent="0">
              <a:buNone/>
            </a:pPr>
            <a:endParaRPr lang="en-AU" dirty="0"/>
          </a:p>
          <a:p>
            <a:endParaRPr lang="en-AU" dirty="0"/>
          </a:p>
          <a:p>
            <a:pPr marL="0" indent="0">
              <a:buNone/>
            </a:pPr>
            <a:endParaRPr lang="en-AU" dirty="0"/>
          </a:p>
        </p:txBody>
      </p:sp>
      <p:sp>
        <p:nvSpPr>
          <p:cNvPr id="2" name="Content Placeholder 9">
            <a:extLst>
              <a:ext uri="{FF2B5EF4-FFF2-40B4-BE49-F238E27FC236}">
                <a16:creationId xmlns:a16="http://schemas.microsoft.com/office/drawing/2014/main" id="{B4E81933-E6D9-C2ED-779C-B5CF756B0851}"/>
              </a:ext>
            </a:extLst>
          </p:cNvPr>
          <p:cNvSpPr txBox="1">
            <a:spLocks/>
          </p:cNvSpPr>
          <p:nvPr/>
        </p:nvSpPr>
        <p:spPr>
          <a:xfrm>
            <a:off x="330200" y="1833615"/>
            <a:ext cx="5308246" cy="2585323"/>
          </a:xfrm>
          <a:prstGeom prst="rect">
            <a:avLst/>
          </a:prstGeom>
          <a:ln>
            <a:solidFill>
              <a:schemeClr val="tx1"/>
            </a:solidFill>
          </a:ln>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Location of residence</a:t>
            </a:r>
          </a:p>
          <a:p>
            <a:r>
              <a:rPr lang="en-US" sz="2000" dirty="0"/>
              <a:t>House design</a:t>
            </a:r>
          </a:p>
          <a:p>
            <a:r>
              <a:rPr lang="en-US" sz="2000" dirty="0"/>
              <a:t>House features, e.g. car parking, energy efficiency, yard space and fencing, water efficiency </a:t>
            </a:r>
          </a:p>
          <a:p>
            <a:r>
              <a:rPr lang="en-US" sz="2000" dirty="0"/>
              <a:t>Size of the living spaces, e.g. no of bedrooms, size of cooking and storage spaces</a:t>
            </a:r>
          </a:p>
        </p:txBody>
      </p:sp>
      <p:sp>
        <p:nvSpPr>
          <p:cNvPr id="10" name="TextBox 9">
            <a:extLst>
              <a:ext uri="{FF2B5EF4-FFF2-40B4-BE49-F238E27FC236}">
                <a16:creationId xmlns:a16="http://schemas.microsoft.com/office/drawing/2014/main" id="{0582A9B6-9F7A-BFF0-29E5-770CDF35F951}"/>
              </a:ext>
            </a:extLst>
          </p:cNvPr>
          <p:cNvSpPr txBox="1"/>
          <p:nvPr/>
        </p:nvSpPr>
        <p:spPr>
          <a:xfrm>
            <a:off x="6059214" y="1833616"/>
            <a:ext cx="5821636" cy="2585323"/>
          </a:xfrm>
          <a:prstGeom prst="rect">
            <a:avLst/>
          </a:prstGeom>
          <a:noFill/>
          <a:ln>
            <a:solidFill>
              <a:schemeClr val="tx1"/>
            </a:solidFill>
          </a:ln>
        </p:spPr>
        <p:txBody>
          <a:bodyPr wrap="square">
            <a:spAutoFit/>
          </a:bodyPr>
          <a:lstStyle/>
          <a:p>
            <a:pPr marL="285750" indent="-285750">
              <a:lnSpc>
                <a:spcPct val="90000"/>
              </a:lnSpc>
              <a:buFont typeface="Arial" panose="020B0604020202020204" pitchFamily="34" charset="0"/>
              <a:buChar char="•"/>
            </a:pPr>
            <a:r>
              <a:rPr lang="en-US" sz="2000" dirty="0"/>
              <a:t>Safety and Privacy</a:t>
            </a:r>
          </a:p>
          <a:p>
            <a:pPr marL="285750" indent="-285750">
              <a:lnSpc>
                <a:spcPct val="90000"/>
              </a:lnSpc>
              <a:buFont typeface="Arial" panose="020B0604020202020204" pitchFamily="34" charset="0"/>
              <a:buChar char="•"/>
            </a:pPr>
            <a:r>
              <a:rPr lang="en-US" sz="2000" dirty="0"/>
              <a:t>Food stores &amp; groceries</a:t>
            </a:r>
          </a:p>
          <a:p>
            <a:pPr marL="285750" indent="-285750">
              <a:lnSpc>
                <a:spcPct val="90000"/>
              </a:lnSpc>
              <a:buFont typeface="Arial" panose="020B0604020202020204" pitchFamily="34" charset="0"/>
              <a:buChar char="•"/>
            </a:pPr>
            <a:r>
              <a:rPr lang="en-US" sz="2000" dirty="0"/>
              <a:t>Pollution</a:t>
            </a:r>
          </a:p>
          <a:p>
            <a:pPr marL="285750" indent="-285750">
              <a:lnSpc>
                <a:spcPct val="90000"/>
              </a:lnSpc>
              <a:buFont typeface="Arial" panose="020B0604020202020204" pitchFamily="34" charset="0"/>
              <a:buChar char="•"/>
            </a:pPr>
            <a:r>
              <a:rPr lang="en-US" sz="2000" dirty="0"/>
              <a:t>Proximity to public transportation</a:t>
            </a:r>
          </a:p>
          <a:p>
            <a:pPr marL="285750" indent="-285750">
              <a:lnSpc>
                <a:spcPct val="90000"/>
              </a:lnSpc>
              <a:buFont typeface="Arial" panose="020B0604020202020204" pitchFamily="34" charset="0"/>
              <a:buChar char="•"/>
            </a:pPr>
            <a:r>
              <a:rPr lang="en-US" sz="2000" dirty="0"/>
              <a:t>Access to medical services</a:t>
            </a:r>
          </a:p>
          <a:p>
            <a:pPr marL="285750" indent="-285750">
              <a:lnSpc>
                <a:spcPct val="90000"/>
              </a:lnSpc>
              <a:buFont typeface="Arial" panose="020B0604020202020204" pitchFamily="34" charset="0"/>
              <a:buChar char="•"/>
            </a:pPr>
            <a:r>
              <a:rPr lang="en-US" sz="2000" dirty="0"/>
              <a:t>Recreational facilities</a:t>
            </a:r>
          </a:p>
          <a:p>
            <a:pPr marL="285750" indent="-285750">
              <a:lnSpc>
                <a:spcPct val="90000"/>
              </a:lnSpc>
              <a:buFont typeface="Arial" panose="020B0604020202020204" pitchFamily="34" charset="0"/>
              <a:buChar char="•"/>
            </a:pPr>
            <a:r>
              <a:rPr lang="en-US" sz="2000" dirty="0"/>
              <a:t>Education </a:t>
            </a:r>
            <a:r>
              <a:rPr lang="en-US" sz="2000" dirty="0" err="1"/>
              <a:t>centres</a:t>
            </a:r>
            <a:endParaRPr lang="en-US" sz="2000" dirty="0"/>
          </a:p>
          <a:p>
            <a:pPr marL="285750" indent="-285750">
              <a:lnSpc>
                <a:spcPct val="90000"/>
              </a:lnSpc>
              <a:buFont typeface="Arial" panose="020B0604020202020204" pitchFamily="34" charset="0"/>
              <a:buChar char="•"/>
            </a:pPr>
            <a:r>
              <a:rPr lang="en-US" sz="2000" dirty="0"/>
              <a:t>Other facilities access, e.g. community </a:t>
            </a:r>
            <a:r>
              <a:rPr lang="en-US" sz="2000" dirty="0" err="1"/>
              <a:t>centres</a:t>
            </a:r>
            <a:r>
              <a:rPr lang="en-US" sz="2000" dirty="0"/>
              <a:t>, worship places, shops and banking</a:t>
            </a:r>
          </a:p>
        </p:txBody>
      </p:sp>
      <p:sp>
        <p:nvSpPr>
          <p:cNvPr id="11" name="Text Placeholder 7">
            <a:extLst>
              <a:ext uri="{FF2B5EF4-FFF2-40B4-BE49-F238E27FC236}">
                <a16:creationId xmlns:a16="http://schemas.microsoft.com/office/drawing/2014/main" id="{E73E2523-F661-F5E1-A4A6-1A48EA83C3DF}"/>
              </a:ext>
            </a:extLst>
          </p:cNvPr>
          <p:cNvSpPr txBox="1">
            <a:spLocks/>
          </p:cNvSpPr>
          <p:nvPr/>
        </p:nvSpPr>
        <p:spPr>
          <a:xfrm>
            <a:off x="1316351" y="4810854"/>
            <a:ext cx="3472821" cy="114300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600" b="1" dirty="0">
                <a:solidFill>
                  <a:srgbClr val="800000"/>
                </a:solidFill>
              </a:rPr>
              <a:t>Household/Dwelling/Properties amenities</a:t>
            </a:r>
            <a:endParaRPr lang="en-AU" sz="2600" b="1" dirty="0">
              <a:solidFill>
                <a:srgbClr val="800000"/>
              </a:solidFill>
            </a:endParaRPr>
          </a:p>
        </p:txBody>
      </p:sp>
      <p:sp>
        <p:nvSpPr>
          <p:cNvPr id="12" name="Text Placeholder 4">
            <a:extLst>
              <a:ext uri="{FF2B5EF4-FFF2-40B4-BE49-F238E27FC236}">
                <a16:creationId xmlns:a16="http://schemas.microsoft.com/office/drawing/2014/main" id="{2C642F99-224E-0A3B-D514-5CD456DDB478}"/>
              </a:ext>
            </a:extLst>
          </p:cNvPr>
          <p:cNvSpPr txBox="1">
            <a:spLocks/>
          </p:cNvSpPr>
          <p:nvPr/>
        </p:nvSpPr>
        <p:spPr>
          <a:xfrm>
            <a:off x="7063780" y="4661197"/>
            <a:ext cx="3090192" cy="1722660"/>
          </a:xfrm>
          <a:prstGeom prst="rect">
            <a:avLst/>
          </a:prstGeom>
        </p:spPr>
        <p:txBody>
          <a:bodyPr vert="horz" wrap="square"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2600" b="1">
                <a:solidFill>
                  <a:srgbClr val="800000"/>
                </a:solidFill>
              </a:rPr>
              <a:t>Neighbourhood/ Community amenities</a:t>
            </a:r>
            <a:endParaRPr lang="en-AU" sz="2600" b="1" dirty="0">
              <a:solidFill>
                <a:srgbClr val="800000"/>
              </a:solidFill>
            </a:endParaRPr>
          </a:p>
        </p:txBody>
      </p:sp>
    </p:spTree>
    <p:extLst>
      <p:ext uri="{BB962C8B-B14F-4D97-AF65-F5344CB8AC3E}">
        <p14:creationId xmlns:p14="http://schemas.microsoft.com/office/powerpoint/2010/main" val="292261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extLst>
              <p:ext uri="{D42A27DB-BD31-4B8C-83A1-F6EECF244321}">
                <p14:modId xmlns:p14="http://schemas.microsoft.com/office/powerpoint/2010/main" val="2217733811"/>
              </p:ext>
            </p:extLst>
          </p:nvPr>
        </p:nvGraphicFramePr>
        <p:xfrm>
          <a:off x="-46311"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1"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normAutofit fontScale="90000"/>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3. Amenities and their impact on social</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housing</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21</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8"/>
            <a:ext cx="10515600" cy="5067639"/>
          </a:xfrm>
        </p:spPr>
        <p:txBody>
          <a:bodyPr>
            <a:normAutofit/>
          </a:bodyPr>
          <a:lstStyle/>
          <a:p>
            <a:pPr marL="0" indent="0">
              <a:buNone/>
            </a:pPr>
            <a:r>
              <a:rPr lang="en-AU" dirty="0"/>
              <a:t>Understanding Satisfaction in Residential Environments</a:t>
            </a:r>
          </a:p>
          <a:p>
            <a:endParaRPr lang="en-AU" dirty="0"/>
          </a:p>
          <a:p>
            <a:pPr marL="0" indent="0">
              <a:buNone/>
            </a:pPr>
            <a:endParaRPr lang="en-AU" dirty="0"/>
          </a:p>
        </p:txBody>
      </p:sp>
      <p:sp>
        <p:nvSpPr>
          <p:cNvPr id="7" name="TextBox 6">
            <a:extLst>
              <a:ext uri="{FF2B5EF4-FFF2-40B4-BE49-F238E27FC236}">
                <a16:creationId xmlns:a16="http://schemas.microsoft.com/office/drawing/2014/main" id="{CA774551-3704-4FB6-40A4-7F3A93D38822}"/>
              </a:ext>
            </a:extLst>
          </p:cNvPr>
          <p:cNvSpPr txBox="1"/>
          <p:nvPr/>
        </p:nvSpPr>
        <p:spPr bwMode="auto">
          <a:xfrm>
            <a:off x="847725" y="1694521"/>
            <a:ext cx="9636560" cy="512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50000"/>
              </a:lnSpc>
              <a:buFont typeface="Wingdings" pitchFamily="2" charset="2"/>
              <a:buChar char="v"/>
            </a:pPr>
            <a:r>
              <a:rPr lang="en-AU" sz="2000" dirty="0"/>
              <a:t>Satisfaction is the resolution of a want, influenced by changing desires and </a:t>
            </a:r>
            <a:r>
              <a:rPr lang="en-AU" sz="2000" b="1" dirty="0">
                <a:solidFill>
                  <a:srgbClr val="800000"/>
                </a:solidFill>
              </a:rPr>
              <a:t>social contexts</a:t>
            </a:r>
          </a:p>
          <a:p>
            <a:pPr marL="285750" indent="-285750">
              <a:lnSpc>
                <a:spcPct val="150000"/>
              </a:lnSpc>
              <a:buFont typeface="Wingdings" pitchFamily="2" charset="2"/>
              <a:buChar char="v"/>
            </a:pPr>
            <a:r>
              <a:rPr lang="en-AU" sz="2000" b="1" dirty="0">
                <a:solidFill>
                  <a:srgbClr val="800000"/>
                </a:solidFill>
              </a:rPr>
              <a:t>Factors</a:t>
            </a:r>
            <a:r>
              <a:rPr lang="en-AU" sz="2000" dirty="0"/>
              <a:t> contributing to satisfaction:</a:t>
            </a:r>
          </a:p>
          <a:p>
            <a:pPr marL="742950" lvl="1" indent="-285750">
              <a:lnSpc>
                <a:spcPct val="150000"/>
              </a:lnSpc>
              <a:buFont typeface="Arial" panose="020B0604020202020204" pitchFamily="34" charset="0"/>
              <a:buChar char="•"/>
            </a:pPr>
            <a:r>
              <a:rPr lang="en-AU" sz="2000" dirty="0"/>
              <a:t>Housing amenities</a:t>
            </a:r>
          </a:p>
          <a:p>
            <a:pPr marL="742950" lvl="1" indent="-285750">
              <a:lnSpc>
                <a:spcPct val="150000"/>
              </a:lnSpc>
              <a:buFont typeface="Arial" panose="020B0604020202020204" pitchFamily="34" charset="0"/>
              <a:buChar char="•"/>
            </a:pPr>
            <a:r>
              <a:rPr lang="en-AU" sz="2000" dirty="0"/>
              <a:t>Neighbours and neighbourhood facilities</a:t>
            </a:r>
          </a:p>
          <a:p>
            <a:pPr marL="285750" indent="-285750">
              <a:lnSpc>
                <a:spcPct val="150000"/>
              </a:lnSpc>
              <a:buFont typeface="Wingdings" pitchFamily="2" charset="2"/>
              <a:buChar char="v"/>
            </a:pPr>
            <a:r>
              <a:rPr lang="en-AU" sz="2000" dirty="0"/>
              <a:t>Residential satisfaction as an indicator of the quality of life and behavioural patterns </a:t>
            </a:r>
          </a:p>
          <a:p>
            <a:pPr marL="285750" indent="-285750">
              <a:lnSpc>
                <a:spcPct val="150000"/>
              </a:lnSpc>
              <a:buFont typeface="Wingdings" pitchFamily="2" charset="2"/>
              <a:buChar char="v"/>
            </a:pPr>
            <a:r>
              <a:rPr lang="en-AU" sz="2000" dirty="0"/>
              <a:t>Research focuses on cross-sectional data, including:</a:t>
            </a:r>
          </a:p>
          <a:p>
            <a:pPr marL="742950" lvl="1" indent="-285750">
              <a:lnSpc>
                <a:spcPct val="150000"/>
              </a:lnSpc>
              <a:buFont typeface="Arial" panose="020B0604020202020204" pitchFamily="34" charset="0"/>
              <a:buChar char="•"/>
            </a:pPr>
            <a:r>
              <a:rPr lang="en-AU" sz="2000" dirty="0"/>
              <a:t>Socioeconomic traits</a:t>
            </a:r>
          </a:p>
          <a:p>
            <a:pPr marL="742950" lvl="1" indent="-285750">
              <a:lnSpc>
                <a:spcPct val="150000"/>
              </a:lnSpc>
              <a:buFont typeface="Arial" panose="020B0604020202020204" pitchFamily="34" charset="0"/>
              <a:buChar char="•"/>
            </a:pPr>
            <a:r>
              <a:rPr lang="en-AU" sz="2000" dirty="0"/>
              <a:t>Housing and neighbourhood characteristics</a:t>
            </a:r>
          </a:p>
          <a:p>
            <a:pPr marL="742950" lvl="1" indent="-285750">
              <a:lnSpc>
                <a:spcPct val="150000"/>
              </a:lnSpc>
              <a:buFont typeface="Arial" panose="020B0604020202020204" pitchFamily="34" charset="0"/>
              <a:buChar char="•"/>
            </a:pPr>
            <a:r>
              <a:rPr lang="en-AU" sz="2000" dirty="0"/>
              <a:t>Environmental amenities</a:t>
            </a:r>
          </a:p>
          <a:p>
            <a:pPr marL="742950" lvl="1" indent="-285750">
              <a:lnSpc>
                <a:spcPct val="150000"/>
              </a:lnSpc>
              <a:buFont typeface="Arial" panose="020B0604020202020204" pitchFamily="34" charset="0"/>
              <a:buChar char="•"/>
            </a:pPr>
            <a:r>
              <a:rPr lang="en-AU" sz="2000" dirty="0"/>
              <a:t>Alignment between resident preferences and real-world circumstances</a:t>
            </a:r>
          </a:p>
        </p:txBody>
      </p:sp>
    </p:spTree>
    <p:extLst>
      <p:ext uri="{BB962C8B-B14F-4D97-AF65-F5344CB8AC3E}">
        <p14:creationId xmlns:p14="http://schemas.microsoft.com/office/powerpoint/2010/main" val="416068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46311"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1"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normAutofit fontScale="90000"/>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3. Amenities and their impact on social</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housing</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22</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8"/>
            <a:ext cx="10515600" cy="5067639"/>
          </a:xfrm>
        </p:spPr>
        <p:txBody>
          <a:bodyPr>
            <a:normAutofit/>
          </a:bodyPr>
          <a:lstStyle/>
          <a:p>
            <a:pPr marL="0" indent="0">
              <a:buNone/>
            </a:pPr>
            <a:r>
              <a:rPr lang="en-AU" dirty="0"/>
              <a:t>Measuring Neighbourhood and Household Amenities Satisfaction</a:t>
            </a:r>
          </a:p>
          <a:p>
            <a:endParaRPr lang="en-AU" dirty="0"/>
          </a:p>
          <a:p>
            <a:pPr marL="0" indent="0">
              <a:buNone/>
            </a:pPr>
            <a:endParaRPr lang="en-AU" dirty="0"/>
          </a:p>
        </p:txBody>
      </p:sp>
      <p:graphicFrame>
        <p:nvGraphicFramePr>
          <p:cNvPr id="2" name="TextBox 7">
            <a:extLst>
              <a:ext uri="{FF2B5EF4-FFF2-40B4-BE49-F238E27FC236}">
                <a16:creationId xmlns:a16="http://schemas.microsoft.com/office/drawing/2014/main" id="{5FC1F917-352E-1103-510C-E0F107951FC0}"/>
              </a:ext>
            </a:extLst>
          </p:cNvPr>
          <p:cNvGraphicFramePr/>
          <p:nvPr>
            <p:extLst>
              <p:ext uri="{D42A27DB-BD31-4B8C-83A1-F6EECF244321}">
                <p14:modId xmlns:p14="http://schemas.microsoft.com/office/powerpoint/2010/main" val="930620426"/>
              </p:ext>
            </p:extLst>
          </p:nvPr>
        </p:nvGraphicFramePr>
        <p:xfrm>
          <a:off x="1177446" y="1559376"/>
          <a:ext cx="9820405" cy="49129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3614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46311"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1"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normAutofit fontScale="90000"/>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3. Amenities and their impact on social</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housing</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23</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8"/>
            <a:ext cx="10515600" cy="5067639"/>
          </a:xfrm>
        </p:spPr>
        <p:txBody>
          <a:bodyPr>
            <a:normAutofit/>
          </a:bodyPr>
          <a:lstStyle/>
          <a:p>
            <a:pPr marL="0" indent="0">
              <a:buNone/>
            </a:pPr>
            <a:r>
              <a:rPr lang="en-AU" dirty="0"/>
              <a:t>National Social Housing Survey in Australia</a:t>
            </a:r>
          </a:p>
          <a:p>
            <a:pPr marL="0" indent="0">
              <a:buNone/>
            </a:pPr>
            <a:endParaRPr lang="en-AU" dirty="0"/>
          </a:p>
        </p:txBody>
      </p:sp>
      <p:pic>
        <p:nvPicPr>
          <p:cNvPr id="7" name="Picture 6" descr="A picture containing table&#10;&#10;Description automatically generated">
            <a:extLst>
              <a:ext uri="{FF2B5EF4-FFF2-40B4-BE49-F238E27FC236}">
                <a16:creationId xmlns:a16="http://schemas.microsoft.com/office/drawing/2014/main" id="{84803509-A5C2-20DA-D6A9-85A69075CE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997" y="1610268"/>
            <a:ext cx="6336704" cy="5219700"/>
          </a:xfrm>
          <a:prstGeom prst="rect">
            <a:avLst/>
          </a:prstGeom>
        </p:spPr>
      </p:pic>
      <p:pic>
        <p:nvPicPr>
          <p:cNvPr id="10" name="Picture 2" descr="Stylised house surrounded by a list of the amenities that tenants were asked about in the survey.">
            <a:extLst>
              <a:ext uri="{FF2B5EF4-FFF2-40B4-BE49-F238E27FC236}">
                <a16:creationId xmlns:a16="http://schemas.microsoft.com/office/drawing/2014/main" id="{3ADF8D27-3669-45C6-2460-0D1EEC0314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02" t="8680" r="5217" b="8680"/>
          <a:stretch/>
        </p:blipFill>
        <p:spPr bwMode="auto">
          <a:xfrm>
            <a:off x="1368523" y="2659335"/>
            <a:ext cx="3275856"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EAB25B9-B7BA-4E57-F7D6-DB27A5BAC3CD}"/>
              </a:ext>
            </a:extLst>
          </p:cNvPr>
          <p:cNvSpPr txBox="1"/>
          <p:nvPr/>
        </p:nvSpPr>
        <p:spPr bwMode="auto">
          <a:xfrm>
            <a:off x="2231544" y="5596207"/>
            <a:ext cx="18297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AU" sz="1600" i="0" dirty="0">
                <a:solidFill>
                  <a:srgbClr val="45494B"/>
                </a:solidFill>
                <a:effectLst/>
                <a:hlinkClick r:id="rId7"/>
              </a:rPr>
              <a:t>AIHW: National Social Housing Survey 2021</a:t>
            </a:r>
            <a:endParaRPr lang="en-AU" sz="1600" i="0" dirty="0">
              <a:solidFill>
                <a:srgbClr val="45494B"/>
              </a:solidFill>
              <a:effectLst/>
            </a:endParaRPr>
          </a:p>
          <a:p>
            <a:br>
              <a:rPr lang="en-AU" dirty="0"/>
            </a:br>
            <a:endParaRPr lang="en-US" dirty="0"/>
          </a:p>
        </p:txBody>
      </p:sp>
    </p:spTree>
    <p:extLst>
      <p:ext uri="{BB962C8B-B14F-4D97-AF65-F5344CB8AC3E}">
        <p14:creationId xmlns:p14="http://schemas.microsoft.com/office/powerpoint/2010/main" val="306524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46311"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1"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normAutofit fontScale="90000"/>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3. Amenities and their impact on social</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housing</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24</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8"/>
            <a:ext cx="10515600" cy="5067639"/>
          </a:xfrm>
        </p:spPr>
        <p:txBody>
          <a:bodyPr>
            <a:normAutofit/>
          </a:bodyPr>
          <a:lstStyle/>
          <a:p>
            <a:pPr marL="0" indent="0">
              <a:buNone/>
            </a:pPr>
            <a:r>
              <a:rPr lang="en-AU" dirty="0"/>
              <a:t>Existing approaches to measuring amenities satisfaction </a:t>
            </a:r>
          </a:p>
        </p:txBody>
      </p:sp>
      <p:pic>
        <p:nvPicPr>
          <p:cNvPr id="12" name="Picture 11">
            <a:extLst>
              <a:ext uri="{FF2B5EF4-FFF2-40B4-BE49-F238E27FC236}">
                <a16:creationId xmlns:a16="http://schemas.microsoft.com/office/drawing/2014/main" id="{60549411-93B3-6470-CF87-8F674EB9930D}"/>
              </a:ext>
            </a:extLst>
          </p:cNvPr>
          <p:cNvPicPr>
            <a:picLocks noChangeAspect="1"/>
          </p:cNvPicPr>
          <p:nvPr/>
        </p:nvPicPr>
        <p:blipFill>
          <a:blip r:embed="rId5"/>
          <a:stretch>
            <a:fillRect/>
          </a:stretch>
        </p:blipFill>
        <p:spPr>
          <a:xfrm>
            <a:off x="943353" y="1573518"/>
            <a:ext cx="7438648" cy="5310425"/>
          </a:xfrm>
          <a:prstGeom prst="rect">
            <a:avLst/>
          </a:prstGeom>
        </p:spPr>
      </p:pic>
    </p:spTree>
    <p:extLst>
      <p:ext uri="{BB962C8B-B14F-4D97-AF65-F5344CB8AC3E}">
        <p14:creationId xmlns:p14="http://schemas.microsoft.com/office/powerpoint/2010/main" val="232679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46311"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1"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normAutofit fontScale="90000"/>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3. Amenities and their impact on social</a:t>
            </a:r>
            <a:br>
              <a:rPr lang="en-AU" dirty="0">
                <a:latin typeface="Calibri" panose="020F0502020204030204" pitchFamily="34" charset="0"/>
                <a:cs typeface="Calibri" panose="020F0502020204030204" pitchFamily="34" charset="0"/>
              </a:rPr>
            </a:br>
            <a:r>
              <a:rPr lang="en-AU" dirty="0">
                <a:latin typeface="Calibri" panose="020F0502020204030204" pitchFamily="34" charset="0"/>
                <a:cs typeface="Calibri" panose="020F0502020204030204" pitchFamily="34" charset="0"/>
              </a:rPr>
              <a:t>housing</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25</a:t>
            </a:fld>
            <a:endParaRPr lang="en-AU" dirty="0"/>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8"/>
            <a:ext cx="10515600" cy="5067639"/>
          </a:xfrm>
        </p:spPr>
        <p:txBody>
          <a:bodyPr>
            <a:normAutofit/>
          </a:bodyPr>
          <a:lstStyle/>
          <a:p>
            <a:pPr marL="0" indent="0">
              <a:buNone/>
            </a:pPr>
            <a:r>
              <a:rPr lang="en-AU" dirty="0"/>
              <a:t>Concluding Remarks and Recommendations</a:t>
            </a:r>
          </a:p>
          <a:p>
            <a:pPr marL="0" indent="0">
              <a:buNone/>
            </a:pPr>
            <a:endParaRPr lang="en-AU" dirty="0"/>
          </a:p>
          <a:p>
            <a:r>
              <a:rPr lang="en-AU" dirty="0"/>
              <a:t>Subjective perception drives residential satisfaction</a:t>
            </a:r>
          </a:p>
          <a:p>
            <a:r>
              <a:rPr lang="en-AU" dirty="0"/>
              <a:t>Socio-cultural influences on desired neighbourhood amenities</a:t>
            </a:r>
          </a:p>
          <a:p>
            <a:r>
              <a:rPr lang="en-AU" dirty="0"/>
              <a:t>Flexible measurement criteria and accounting for multiple factors</a:t>
            </a:r>
          </a:p>
          <a:p>
            <a:r>
              <a:rPr lang="en-AU" dirty="0"/>
              <a:t>Focus on neighbourhood amenities and socio-cultural amenities</a:t>
            </a:r>
          </a:p>
          <a:p>
            <a:r>
              <a:rPr lang="en-AU" dirty="0"/>
              <a:t>Use a multi-dimensional approach for measuring housing satisfaction</a:t>
            </a:r>
          </a:p>
          <a:p>
            <a:r>
              <a:rPr lang="en-AU" dirty="0"/>
              <a:t>Data-driven Techniques for geospatial amenity accessibility analysis</a:t>
            </a:r>
          </a:p>
          <a:p>
            <a:pPr marL="0" indent="0">
              <a:buNone/>
            </a:pPr>
            <a:endParaRPr lang="en-AU" dirty="0"/>
          </a:p>
        </p:txBody>
      </p:sp>
    </p:spTree>
    <p:extLst>
      <p:ext uri="{BB962C8B-B14F-4D97-AF65-F5344CB8AC3E}">
        <p14:creationId xmlns:p14="http://schemas.microsoft.com/office/powerpoint/2010/main" val="411513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pPr algn="l"/>
            <a:r>
              <a:rPr lang="en-AU" sz="2800" b="1" dirty="0">
                <a:latin typeface="Calibri" panose="020F0502020204030204" pitchFamily="34" charset="0"/>
                <a:cs typeface="Calibri" panose="020F0502020204030204" pitchFamily="34" charset="0"/>
              </a:rPr>
              <a:t>Moving forward</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26</a:t>
            </a:fld>
            <a:endParaRPr lang="en-AU"/>
          </a:p>
        </p:txBody>
      </p:sp>
      <p:sp>
        <p:nvSpPr>
          <p:cNvPr id="2" name="Content Placeholder 1">
            <a:extLst>
              <a:ext uri="{FF2B5EF4-FFF2-40B4-BE49-F238E27FC236}">
                <a16:creationId xmlns:a16="http://schemas.microsoft.com/office/drawing/2014/main" id="{33E949E0-A5BE-4FF5-BA32-285822600AE0}"/>
              </a:ext>
            </a:extLst>
          </p:cNvPr>
          <p:cNvSpPr>
            <a:spLocks noGrp="1"/>
          </p:cNvSpPr>
          <p:nvPr>
            <p:ph idx="1"/>
          </p:nvPr>
        </p:nvSpPr>
        <p:spPr>
          <a:xfrm>
            <a:off x="838200" y="1196975"/>
            <a:ext cx="10972800" cy="4353347"/>
          </a:xfrm>
        </p:spPr>
        <p:txBody>
          <a:bodyPr/>
          <a:lstStyle/>
          <a:p>
            <a:pPr marL="0" indent="0">
              <a:buNone/>
            </a:pPr>
            <a:r>
              <a:rPr lang="en-AU" sz="2400" b="1" dirty="0">
                <a:latin typeface="+mn-lt"/>
              </a:rPr>
              <a:t>2023-2024. P2.92 Smarter and greener built assets through digitalisation and AI</a:t>
            </a:r>
            <a:endParaRPr lang="en-AU" sz="2400" dirty="0">
              <a:latin typeface="+mn-lt"/>
            </a:endParaRPr>
          </a:p>
          <a:p>
            <a:pPr marL="0" indent="0">
              <a:buNone/>
            </a:pPr>
            <a:r>
              <a:rPr lang="en-AU" sz="2400" dirty="0">
                <a:latin typeface="+mn-lt"/>
              </a:rPr>
              <a:t>This project aims to systematically investigate how digital twin (DT) and relevant technologies, e.g., IoT and artificial intelligence, can be adopted to manage built assets towards efficiency and sustainability.</a:t>
            </a:r>
          </a:p>
          <a:p>
            <a:pPr marL="0" indent="0">
              <a:buNone/>
            </a:pPr>
            <a:r>
              <a:rPr lang="en-AU" sz="2400" dirty="0">
                <a:latin typeface="+mn-lt"/>
              </a:rPr>
              <a:t>The expected outcomes include a digital twin platform that assists life cycle emissions analysis and reporting, as well as embedded AI-driven approaches to achieve operational efficiency and lower emissions of built assets.</a:t>
            </a:r>
          </a:p>
          <a:p>
            <a:pPr marL="0" indent="0">
              <a:buNone/>
            </a:pPr>
            <a:r>
              <a:rPr lang="en-AU" sz="2400" dirty="0">
                <a:latin typeface="+mn-lt"/>
              </a:rPr>
              <a:t>We welcome potential partners who intend to explore the benefits of advanced digital engineering and artificial intelligence approaches in their daily practices. </a:t>
            </a:r>
          </a:p>
          <a:p>
            <a:pPr marL="0" indent="0">
              <a:buNone/>
            </a:pPr>
            <a:endParaRPr lang="en-AU" sz="2400" dirty="0">
              <a:latin typeface="+mn-lt"/>
            </a:endParaRPr>
          </a:p>
          <a:p>
            <a:pPr marL="0" indent="0">
              <a:buNone/>
            </a:pPr>
            <a:r>
              <a:rPr lang="en-AU" sz="2400" dirty="0">
                <a:latin typeface="+mn-lt"/>
              </a:rPr>
              <a:t>More information can be found at:</a:t>
            </a:r>
          </a:p>
          <a:p>
            <a:pPr marL="0" indent="0">
              <a:buNone/>
            </a:pPr>
            <a:r>
              <a:rPr lang="en-AU" sz="2400" dirty="0">
                <a:latin typeface="+mn-lt"/>
                <a:hlinkClick r:id="rId5"/>
              </a:rPr>
              <a:t>https://sbenrc.com.au/research-programs/2-82/</a:t>
            </a:r>
            <a:endParaRPr lang="en-AU" sz="2400" dirty="0">
              <a:latin typeface="+mn-lt"/>
            </a:endParaRPr>
          </a:p>
          <a:p>
            <a:pPr marL="0" indent="0">
              <a:buNone/>
            </a:pPr>
            <a:r>
              <a:rPr lang="en-AU" sz="2400" dirty="0">
                <a:latin typeface="+mn-lt"/>
                <a:hlinkClick r:id="rId6"/>
              </a:rPr>
              <a:t>https://sbenrc.com.au/research-programs/2-92/</a:t>
            </a:r>
            <a:endParaRPr lang="en-AU" sz="2400" dirty="0">
              <a:latin typeface="+mn-lt"/>
            </a:endParaRPr>
          </a:p>
          <a:p>
            <a:pPr marL="0" indent="0">
              <a:buNone/>
            </a:pPr>
            <a:endParaRPr lang="en-AU" sz="2400" dirty="0">
              <a:latin typeface="+mn-lt"/>
            </a:endParaRPr>
          </a:p>
          <a:p>
            <a:pPr marL="0" indent="0">
              <a:buNone/>
            </a:pPr>
            <a:endParaRPr lang="en-AU" sz="2400" dirty="0">
              <a:latin typeface="+mn-lt"/>
            </a:endParaRPr>
          </a:p>
          <a:p>
            <a:pPr marL="0" indent="0">
              <a:buNone/>
            </a:pPr>
            <a:endParaRPr lang="en-AU" sz="2400" dirty="0">
              <a:latin typeface="+mn-lt"/>
            </a:endParaRPr>
          </a:p>
          <a:p>
            <a:pPr marL="0" indent="0">
              <a:buNone/>
            </a:pPr>
            <a:endParaRPr lang="en-AU" sz="2400" dirty="0">
              <a:latin typeface="+mn-lt"/>
            </a:endParaRPr>
          </a:p>
          <a:p>
            <a:pPr marL="0" indent="0">
              <a:buNone/>
            </a:pPr>
            <a:endParaRPr lang="en-AU" sz="2400" dirty="0">
              <a:latin typeface="+mn-lt"/>
            </a:endParaRPr>
          </a:p>
        </p:txBody>
      </p:sp>
    </p:spTree>
    <p:extLst>
      <p:ext uri="{BB962C8B-B14F-4D97-AF65-F5344CB8AC3E}">
        <p14:creationId xmlns:p14="http://schemas.microsoft.com/office/powerpoint/2010/main" val="320577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US" dirty="0">
                <a:latin typeface="Calibri" panose="020F0502020204030204" pitchFamily="34" charset="0"/>
                <a:cs typeface="Calibri" panose="020F0502020204030204" pitchFamily="34" charset="0"/>
              </a:rPr>
              <a:t>Partner contribution</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2" name="Content Placeholder 1"/>
          <p:cNvSpPr>
            <a:spLocks noGrp="1"/>
          </p:cNvSpPr>
          <p:nvPr>
            <p:ph idx="1"/>
          </p:nvPr>
        </p:nvSpPr>
        <p:spPr/>
        <p:txBody>
          <a:bodyPr/>
          <a:lstStyle/>
          <a:p>
            <a:pPr marL="0" indent="0">
              <a:buNone/>
            </a:pPr>
            <a:r>
              <a:rPr lang="en-AU" b="1" dirty="0"/>
              <a:t>Industry project participants</a:t>
            </a:r>
          </a:p>
          <a:p>
            <a:pPr marL="0" indent="0">
              <a:buNone/>
            </a:pPr>
            <a:r>
              <a:rPr lang="en-AU" sz="2400" dirty="0"/>
              <a:t>Main Roads Western Australia </a:t>
            </a:r>
          </a:p>
          <a:p>
            <a:pPr marL="0" indent="0">
              <a:buNone/>
            </a:pPr>
            <a:r>
              <a:rPr lang="en-AU" sz="2400" dirty="0"/>
              <a:t>Department of Communities, Housing and Digital Economy, Queensland</a:t>
            </a:r>
          </a:p>
          <a:p>
            <a:pPr marL="0" indent="0">
              <a:buNone/>
            </a:pPr>
            <a:r>
              <a:rPr lang="en-AU" sz="2400" dirty="0"/>
              <a:t>Department of Communities, WA</a:t>
            </a:r>
          </a:p>
          <a:p>
            <a:pPr marL="0" indent="0">
              <a:buNone/>
            </a:pPr>
            <a:r>
              <a:rPr lang="en-AU" sz="2400" dirty="0"/>
              <a:t>Department of Energy and Public Works, Queensland </a:t>
            </a:r>
          </a:p>
          <a:p>
            <a:pPr marL="0" indent="0">
              <a:buNone/>
            </a:pPr>
            <a:r>
              <a:rPr lang="en-AU" sz="2400" dirty="0"/>
              <a:t>Transport for NSW</a:t>
            </a:r>
          </a:p>
          <a:p>
            <a:pPr marL="0" indent="0">
              <a:buNone/>
            </a:pPr>
            <a:r>
              <a:rPr lang="en-AU" sz="2400" dirty="0"/>
              <a:t>NATSPEC</a:t>
            </a:r>
          </a:p>
          <a:p>
            <a:pPr marL="0" indent="0">
              <a:buNone/>
            </a:pPr>
            <a:r>
              <a:rPr lang="en-AU" sz="2400" dirty="0"/>
              <a:t>WSAA</a:t>
            </a:r>
          </a:p>
          <a:p>
            <a:pPr marL="0" indent="0">
              <a:buNone/>
            </a:pPr>
            <a:endParaRPr lang="en-AU" sz="2400" dirty="0"/>
          </a:p>
        </p:txBody>
      </p:sp>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3</a:t>
            </a:fld>
            <a:endParaRPr lang="en-AU"/>
          </a:p>
        </p:txBody>
      </p:sp>
    </p:spTree>
    <p:extLst>
      <p:ext uri="{BB962C8B-B14F-4D97-AF65-F5344CB8AC3E}">
        <p14:creationId xmlns:p14="http://schemas.microsoft.com/office/powerpoint/2010/main" val="376554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US" dirty="0">
                <a:latin typeface="Calibri" panose="020F0502020204030204" pitchFamily="34" charset="0"/>
                <a:cs typeface="Calibri" panose="020F0502020204030204" pitchFamily="34" charset="0"/>
              </a:rPr>
              <a:t>Partner contribution</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2" name="Content Placeholder 1"/>
          <p:cNvSpPr>
            <a:spLocks noGrp="1"/>
          </p:cNvSpPr>
          <p:nvPr>
            <p:ph idx="1"/>
          </p:nvPr>
        </p:nvSpPr>
        <p:spPr>
          <a:xfrm>
            <a:off x="838200" y="1535837"/>
            <a:ext cx="10515600" cy="4641126"/>
          </a:xfrm>
        </p:spPr>
        <p:txBody>
          <a:bodyPr>
            <a:normAutofit lnSpcReduction="10000"/>
          </a:bodyPr>
          <a:lstStyle/>
          <a:p>
            <a:pPr marL="0" indent="0">
              <a:buNone/>
            </a:pPr>
            <a:r>
              <a:rPr lang="en-AU" sz="3000" b="1" dirty="0"/>
              <a:t>PSG Chair:</a:t>
            </a:r>
          </a:p>
          <a:p>
            <a:pPr marL="0" indent="0">
              <a:buNone/>
            </a:pPr>
            <a:r>
              <a:rPr lang="en-AU" sz="2600" dirty="0"/>
              <a:t>Steve Golding AM, RFD</a:t>
            </a:r>
          </a:p>
          <a:p>
            <a:pPr marL="0" indent="0">
              <a:buNone/>
            </a:pPr>
            <a:endParaRPr lang="en-AU" sz="2400" dirty="0"/>
          </a:p>
          <a:p>
            <a:pPr marL="0" indent="0">
              <a:buNone/>
            </a:pPr>
            <a:r>
              <a:rPr lang="en-AU" sz="3000" b="1" dirty="0"/>
              <a:t>Research Team:</a:t>
            </a:r>
          </a:p>
          <a:p>
            <a:pPr marL="0" indent="0">
              <a:buNone/>
            </a:pPr>
            <a:r>
              <a:rPr lang="en-AU" sz="2600" dirty="0"/>
              <a:t>Peng Wu (Curtin University, Project Leader)</a:t>
            </a:r>
          </a:p>
          <a:p>
            <a:pPr marL="0" indent="0">
              <a:buNone/>
            </a:pPr>
            <a:r>
              <a:rPr lang="en-AU" sz="2600" dirty="0"/>
              <a:t>Ammar Shemery (Curtin University)</a:t>
            </a:r>
          </a:p>
          <a:p>
            <a:pPr marL="0" indent="0">
              <a:buNone/>
            </a:pPr>
            <a:r>
              <a:rPr lang="en-AU" sz="2600" dirty="0"/>
              <a:t>Yongze Song (Curtin University)</a:t>
            </a:r>
          </a:p>
          <a:p>
            <a:pPr marL="0" indent="0">
              <a:buNone/>
            </a:pPr>
            <a:r>
              <a:rPr lang="en-AU" sz="2600" dirty="0"/>
              <a:t>Jun Wang (Western Sydney University)</a:t>
            </a:r>
          </a:p>
          <a:p>
            <a:pPr marL="0" indent="0">
              <a:buNone/>
            </a:pPr>
            <a:r>
              <a:rPr lang="en-AU" sz="2600" dirty="0"/>
              <a:t>Rodney Stewart (Griffith University)</a:t>
            </a:r>
          </a:p>
          <a:p>
            <a:pPr marL="0" indent="0">
              <a:buNone/>
            </a:pPr>
            <a:r>
              <a:rPr lang="en-AU" sz="2600" dirty="0"/>
              <a:t>Sherif Mostafa (Griffith University)</a:t>
            </a:r>
          </a:p>
        </p:txBody>
      </p:sp>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4</a:t>
            </a:fld>
            <a:endParaRPr lang="en-AU"/>
          </a:p>
        </p:txBody>
      </p:sp>
    </p:spTree>
    <p:extLst>
      <p:ext uri="{BB962C8B-B14F-4D97-AF65-F5344CB8AC3E}">
        <p14:creationId xmlns:p14="http://schemas.microsoft.com/office/powerpoint/2010/main" val="4161438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DE theme in </a:t>
            </a:r>
            <a:r>
              <a:rPr lang="en-AU" dirty="0" err="1">
                <a:latin typeface="Calibri" panose="020F0502020204030204" pitchFamily="34" charset="0"/>
                <a:cs typeface="Calibri" panose="020F0502020204030204" pitchFamily="34" charset="0"/>
              </a:rPr>
              <a:t>SBEnrc</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5</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p:txBody>
          <a:bodyPr/>
          <a:lstStyle/>
          <a:p>
            <a:endParaRPr lang="en-AU" dirty="0"/>
          </a:p>
        </p:txBody>
      </p:sp>
      <p:sp>
        <p:nvSpPr>
          <p:cNvPr id="11" name="TextBox 10">
            <a:extLst>
              <a:ext uri="{FF2B5EF4-FFF2-40B4-BE49-F238E27FC236}">
                <a16:creationId xmlns:a16="http://schemas.microsoft.com/office/drawing/2014/main" id="{CA5F5FBF-6A00-4C51-9F42-86047E224A50}"/>
              </a:ext>
            </a:extLst>
          </p:cNvPr>
          <p:cNvSpPr txBox="1"/>
          <p:nvPr/>
        </p:nvSpPr>
        <p:spPr>
          <a:xfrm>
            <a:off x="750577" y="1405832"/>
            <a:ext cx="10044669" cy="4216539"/>
          </a:xfrm>
          <a:prstGeom prst="rect">
            <a:avLst/>
          </a:prstGeom>
          <a:noFill/>
        </p:spPr>
        <p:txBody>
          <a:bodyPr wrap="square">
            <a:spAutoFit/>
          </a:bodyPr>
          <a:lstStyle/>
          <a:p>
            <a:pPr marL="0" indent="0">
              <a:buNone/>
            </a:pPr>
            <a:r>
              <a:rPr lang="en-AU" sz="2400" b="1" dirty="0"/>
              <a:t>2017. P2.51. </a:t>
            </a:r>
            <a:r>
              <a:rPr lang="en-AU" sz="2400" dirty="0"/>
              <a:t>Developing a Cross Sector Digital Asset Information Model Framework for Asset Management</a:t>
            </a:r>
          </a:p>
          <a:p>
            <a:pPr>
              <a:buFontTx/>
              <a:buChar char="-"/>
            </a:pPr>
            <a:r>
              <a:rPr lang="en-AU" sz="2000" dirty="0"/>
              <a:t> Determine the effectiveness of existing asset information classification and structuring systems in supporting the practical requirements of asset managers.</a:t>
            </a:r>
          </a:p>
          <a:p>
            <a:pPr marL="0" indent="0">
              <a:buNone/>
            </a:pPr>
            <a:endParaRPr lang="en-AU" sz="2400" dirty="0"/>
          </a:p>
          <a:p>
            <a:pPr marL="0" indent="0">
              <a:buNone/>
            </a:pPr>
            <a:r>
              <a:rPr lang="en-AU" sz="2400" b="1" dirty="0"/>
              <a:t>2018. P2.64. </a:t>
            </a:r>
            <a:r>
              <a:rPr lang="en-AU" sz="2400" dirty="0"/>
              <a:t>Unlocking Facility Value through Lifecycle Thinking</a:t>
            </a:r>
          </a:p>
          <a:p>
            <a:pPr marL="0" indent="0">
              <a:buNone/>
            </a:pPr>
            <a:r>
              <a:rPr lang="en-AU" sz="2000" dirty="0"/>
              <a:t> - Demonstrates the value of lifecycle thinking and evidence-based decision making in facility asset management.</a:t>
            </a:r>
          </a:p>
          <a:p>
            <a:pPr marL="0" indent="0">
              <a:buNone/>
            </a:pPr>
            <a:endParaRPr lang="en-AU" sz="2400" dirty="0"/>
          </a:p>
          <a:p>
            <a:pPr marL="0" indent="0">
              <a:buNone/>
            </a:pPr>
            <a:r>
              <a:rPr lang="en-AU" sz="2400" b="1" dirty="0"/>
              <a:t>2020. P2.72. </a:t>
            </a:r>
            <a:r>
              <a:rPr lang="en-AU" sz="2400" dirty="0"/>
              <a:t>Leveraging an Integrated Information Lifecycle Management Framework – Building and Infrastructure Sectors</a:t>
            </a:r>
          </a:p>
          <a:p>
            <a:pPr marL="0" indent="0">
              <a:buNone/>
            </a:pPr>
            <a:r>
              <a:rPr lang="en-AU" sz="2000" dirty="0"/>
              <a:t>-  Industry best practices and international standards related to structured and integrated data.</a:t>
            </a:r>
          </a:p>
        </p:txBody>
      </p:sp>
    </p:spTree>
    <p:extLst>
      <p:ext uri="{BB962C8B-B14F-4D97-AF65-F5344CB8AC3E}">
        <p14:creationId xmlns:p14="http://schemas.microsoft.com/office/powerpoint/2010/main" val="29841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DE theme in </a:t>
            </a:r>
            <a:r>
              <a:rPr lang="en-AU" dirty="0" err="1">
                <a:latin typeface="Calibri" panose="020F0502020204030204" pitchFamily="34" charset="0"/>
                <a:cs typeface="Calibri" panose="020F0502020204030204" pitchFamily="34" charset="0"/>
              </a:rPr>
              <a:t>SBEnrc</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6</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p:txBody>
          <a:bodyPr/>
          <a:lstStyle/>
          <a:p>
            <a:endParaRPr lang="en-AU" dirty="0"/>
          </a:p>
        </p:txBody>
      </p:sp>
      <p:sp>
        <p:nvSpPr>
          <p:cNvPr id="11" name="TextBox 10">
            <a:extLst>
              <a:ext uri="{FF2B5EF4-FFF2-40B4-BE49-F238E27FC236}">
                <a16:creationId xmlns:a16="http://schemas.microsoft.com/office/drawing/2014/main" id="{CA5F5FBF-6A00-4C51-9F42-86047E224A50}"/>
              </a:ext>
            </a:extLst>
          </p:cNvPr>
          <p:cNvSpPr txBox="1"/>
          <p:nvPr/>
        </p:nvSpPr>
        <p:spPr>
          <a:xfrm>
            <a:off x="750577" y="1405832"/>
            <a:ext cx="10044669" cy="2739211"/>
          </a:xfrm>
          <a:prstGeom prst="rect">
            <a:avLst/>
          </a:prstGeom>
          <a:noFill/>
        </p:spPr>
        <p:txBody>
          <a:bodyPr wrap="square">
            <a:spAutoFit/>
          </a:bodyPr>
          <a:lstStyle/>
          <a:p>
            <a:pPr marL="0" indent="0">
              <a:buNone/>
            </a:pPr>
            <a:r>
              <a:rPr lang="en-AU" sz="2400" b="1" dirty="0"/>
              <a:t>2021. P2.82. </a:t>
            </a:r>
            <a:r>
              <a:rPr lang="en-AU" sz="2400" dirty="0"/>
              <a:t>Digitally-enabled Asset Life-cycle Management </a:t>
            </a:r>
          </a:p>
          <a:p>
            <a:pPr marL="0" indent="0">
              <a:buNone/>
            </a:pPr>
            <a:r>
              <a:rPr lang="en-AU" sz="2000" dirty="0"/>
              <a:t> - A DE-enabled asset life-cycle management process and prototype (</a:t>
            </a:r>
            <a:r>
              <a:rPr lang="en-AU" sz="2000" dirty="0" err="1"/>
              <a:t>MetaBIM</a:t>
            </a:r>
            <a:r>
              <a:rPr lang="en-AU" sz="2000" dirty="0"/>
              <a:t>) to ensure that DE/BIM models can stay alive after construction and handover. </a:t>
            </a:r>
          </a:p>
          <a:p>
            <a:pPr marL="0" indent="0">
              <a:buNone/>
            </a:pPr>
            <a:endParaRPr lang="en-AU" sz="2400" dirty="0"/>
          </a:p>
          <a:p>
            <a:pPr marL="0" indent="0">
              <a:buNone/>
            </a:pPr>
            <a:r>
              <a:rPr lang="en-AU" sz="2400" b="1" dirty="0"/>
              <a:t>2023. P2.92. </a:t>
            </a:r>
            <a:r>
              <a:rPr lang="en-AU" sz="2400" dirty="0"/>
              <a:t>Smarter and greener built assets through digitalisation and AI</a:t>
            </a:r>
          </a:p>
          <a:p>
            <a:pPr marL="0" indent="0">
              <a:buNone/>
            </a:pPr>
            <a:r>
              <a:rPr lang="en-AU" sz="2000" dirty="0"/>
              <a:t> - To embed life cycle assessment (LCA) approach into digital twin (digital models with appropriate IoT sensors if required) to assess life cycle emissions of built assets, including housing, building and infrastructure assets.</a:t>
            </a:r>
          </a:p>
        </p:txBody>
      </p:sp>
    </p:spTree>
    <p:extLst>
      <p:ext uri="{BB962C8B-B14F-4D97-AF65-F5344CB8AC3E}">
        <p14:creationId xmlns:p14="http://schemas.microsoft.com/office/powerpoint/2010/main" val="236630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Content</a:t>
            </a: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7</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426441"/>
            <a:ext cx="10515600" cy="4351338"/>
          </a:xfrm>
        </p:spPr>
        <p:txBody>
          <a:bodyPr>
            <a:normAutofit lnSpcReduction="10000"/>
          </a:bodyPr>
          <a:lstStyle/>
          <a:p>
            <a:pPr marL="0" indent="0">
              <a:buNone/>
            </a:pPr>
            <a:r>
              <a:rPr lang="en-AU" dirty="0"/>
              <a:t>1. Introducing </a:t>
            </a:r>
            <a:r>
              <a:rPr lang="en-AU" dirty="0" err="1"/>
              <a:t>MetaBIM</a:t>
            </a:r>
            <a:r>
              <a:rPr lang="en-AU" dirty="0"/>
              <a:t> and key functions</a:t>
            </a:r>
          </a:p>
          <a:p>
            <a:pPr marL="457200" lvl="1" indent="0">
              <a:buNone/>
            </a:pPr>
            <a:r>
              <a:rPr lang="en-AU" dirty="0"/>
              <a:t>1.1 What is </a:t>
            </a:r>
            <a:r>
              <a:rPr lang="en-AU" dirty="0" err="1"/>
              <a:t>MetaBIM</a:t>
            </a:r>
            <a:endParaRPr lang="en-AU" dirty="0"/>
          </a:p>
          <a:p>
            <a:pPr marL="457200" lvl="1" indent="0">
              <a:buNone/>
            </a:pPr>
            <a:r>
              <a:rPr lang="en-AU" dirty="0"/>
              <a:t>1.2 Key functions of </a:t>
            </a:r>
            <a:r>
              <a:rPr lang="en-AU" dirty="0" err="1"/>
              <a:t>MetaBIM</a:t>
            </a:r>
            <a:endParaRPr lang="en-AU" dirty="0"/>
          </a:p>
          <a:p>
            <a:pPr marL="457200" lvl="1" indent="0">
              <a:buNone/>
            </a:pPr>
            <a:r>
              <a:rPr lang="en-AU" dirty="0"/>
              <a:t>1.3 Supporting asset management practices using </a:t>
            </a:r>
            <a:r>
              <a:rPr lang="en-AU" dirty="0" err="1"/>
              <a:t>MetaBIM</a:t>
            </a:r>
            <a:endParaRPr lang="en-AU" dirty="0"/>
          </a:p>
          <a:p>
            <a:pPr marL="457200" lvl="1" indent="0">
              <a:buNone/>
            </a:pPr>
            <a:r>
              <a:rPr lang="en-AU" dirty="0"/>
              <a:t>1.4 Compliance checking through </a:t>
            </a:r>
            <a:r>
              <a:rPr lang="en-AU" dirty="0" err="1"/>
              <a:t>MetaBIM</a:t>
            </a:r>
            <a:endParaRPr lang="en-AU" dirty="0"/>
          </a:p>
          <a:p>
            <a:pPr marL="457200" lvl="1" indent="0">
              <a:buNone/>
            </a:pPr>
            <a:r>
              <a:rPr lang="en-AU" dirty="0"/>
              <a:t>1.5 IFC-based 4D construction simulation in </a:t>
            </a:r>
            <a:r>
              <a:rPr lang="en-AU" dirty="0" err="1"/>
              <a:t>MetaBIM</a:t>
            </a:r>
            <a:endParaRPr lang="en-AU" dirty="0"/>
          </a:p>
          <a:p>
            <a:pPr marL="457200" lvl="1" indent="0">
              <a:buNone/>
            </a:pPr>
            <a:endParaRPr lang="en-AU" dirty="0"/>
          </a:p>
          <a:p>
            <a:pPr marL="0" indent="0">
              <a:buNone/>
            </a:pPr>
            <a:r>
              <a:rPr lang="en-AU" dirty="0"/>
              <a:t>2. Roadside wall detection using AI</a:t>
            </a:r>
          </a:p>
          <a:p>
            <a:pPr marL="0" indent="0">
              <a:buNone/>
            </a:pPr>
            <a:endParaRPr lang="en-AU" dirty="0"/>
          </a:p>
          <a:p>
            <a:pPr marL="0" indent="0">
              <a:buNone/>
            </a:pPr>
            <a:r>
              <a:rPr lang="en-AU" dirty="0"/>
              <a:t>3. Amenities and their impact on social housing</a:t>
            </a:r>
            <a:br>
              <a:rPr lang="en-AU" dirty="0"/>
            </a:br>
            <a:endParaRPr lang="en-AU" dirty="0"/>
          </a:p>
          <a:p>
            <a:pPr marL="0" indent="0">
              <a:buNone/>
            </a:pPr>
            <a:endParaRPr lang="en-AU" dirty="0"/>
          </a:p>
          <a:p>
            <a:pPr marL="514350" indent="-514350">
              <a:buAutoNum type="arabicPeriod"/>
            </a:pPr>
            <a:endParaRPr lang="en-AU" dirty="0"/>
          </a:p>
          <a:p>
            <a:pPr marL="514350" indent="-514350">
              <a:buAutoNum type="arabicPeriod"/>
            </a:pPr>
            <a:endParaRPr lang="en-AU" dirty="0"/>
          </a:p>
        </p:txBody>
      </p:sp>
    </p:spTree>
    <p:extLst>
      <p:ext uri="{BB962C8B-B14F-4D97-AF65-F5344CB8AC3E}">
        <p14:creationId xmlns:p14="http://schemas.microsoft.com/office/powerpoint/2010/main" val="3885260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1. </a:t>
            </a:r>
            <a:r>
              <a:rPr lang="en-AU" dirty="0" err="1">
                <a:latin typeface="Calibri" panose="020F0502020204030204" pitchFamily="34" charset="0"/>
                <a:cs typeface="Calibri" panose="020F0502020204030204" pitchFamily="34" charset="0"/>
              </a:rPr>
              <a:t>MetaBIM</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8</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r>
              <a:rPr lang="en-AU" dirty="0"/>
              <a:t>1.1 What is </a:t>
            </a:r>
            <a:r>
              <a:rPr lang="en-AU" dirty="0" err="1"/>
              <a:t>MetaBIM</a:t>
            </a:r>
            <a:r>
              <a:rPr lang="en-AU" dirty="0"/>
              <a:t> - https://metabim.com.au/ </a:t>
            </a:r>
          </a:p>
          <a:p>
            <a:pPr marL="0" indent="0">
              <a:buNone/>
            </a:pPr>
            <a:r>
              <a:rPr lang="en-AU" dirty="0" err="1"/>
              <a:t>MetaBIM</a:t>
            </a:r>
            <a:r>
              <a:rPr lang="en-AU" dirty="0"/>
              <a:t> is a Web-based </a:t>
            </a:r>
            <a:r>
              <a:rPr lang="en-AU" dirty="0" err="1"/>
              <a:t>OpenBIM</a:t>
            </a:r>
            <a:r>
              <a:rPr lang="en-AU" dirty="0"/>
              <a:t> platform for BIM data parsing, editing, checking, auditing and visualisation.</a:t>
            </a:r>
          </a:p>
          <a:p>
            <a:pPr marL="0" indent="0">
              <a:buNone/>
            </a:pPr>
            <a:endParaRPr lang="en-AU" dirty="0"/>
          </a:p>
          <a:p>
            <a:pPr marL="514350" indent="-514350">
              <a:buAutoNum type="arabicPeriod"/>
            </a:pPr>
            <a:endParaRPr lang="en-AU" dirty="0"/>
          </a:p>
        </p:txBody>
      </p:sp>
      <p:pic>
        <p:nvPicPr>
          <p:cNvPr id="2" name="Picture 1">
            <a:extLst>
              <a:ext uri="{FF2B5EF4-FFF2-40B4-BE49-F238E27FC236}">
                <a16:creationId xmlns:a16="http://schemas.microsoft.com/office/drawing/2014/main" id="{C4F848DB-9568-2EBF-11E0-44B5454B8C2F}"/>
              </a:ext>
            </a:extLst>
          </p:cNvPr>
          <p:cNvPicPr>
            <a:picLocks noChangeAspect="1"/>
          </p:cNvPicPr>
          <p:nvPr/>
        </p:nvPicPr>
        <p:blipFill>
          <a:blip r:embed="rId5"/>
          <a:stretch>
            <a:fillRect/>
          </a:stretch>
        </p:blipFill>
        <p:spPr>
          <a:xfrm>
            <a:off x="847725" y="2537714"/>
            <a:ext cx="10496550" cy="4183761"/>
          </a:xfrm>
          <a:prstGeom prst="rect">
            <a:avLst/>
          </a:prstGeom>
        </p:spPr>
      </p:pic>
    </p:spTree>
    <p:extLst>
      <p:ext uri="{BB962C8B-B14F-4D97-AF65-F5344CB8AC3E}">
        <p14:creationId xmlns:p14="http://schemas.microsoft.com/office/powerpoint/2010/main" val="2211468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0"/>
          <p:cNvGraphicFramePr>
            <a:graphicFrameLocks noChangeAspect="1"/>
          </p:cNvGraphicFramePr>
          <p:nvPr/>
        </p:nvGraphicFramePr>
        <p:xfrm>
          <a:off x="0" y="1196975"/>
          <a:ext cx="6105525" cy="5661025"/>
        </p:xfrm>
        <a:graphic>
          <a:graphicData uri="http://schemas.openxmlformats.org/presentationml/2006/ole">
            <mc:AlternateContent xmlns:mc="http://schemas.openxmlformats.org/markup-compatibility/2006">
              <mc:Choice xmlns:v="urn:schemas-microsoft-com:vml" Requires="v">
                <p:oleObj name="Image" r:id="rId2" imgW="4596004" imgH="5681002" progId="">
                  <p:embed/>
                </p:oleObj>
              </mc:Choice>
              <mc:Fallback>
                <p:oleObj name="Image" r:id="rId2" imgW="4596004" imgH="5681002" progId="">
                  <p:embed/>
                  <p:pic>
                    <p:nvPicPr>
                      <p:cNvPr id="8"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75"/>
                        <a:ext cx="6105525" cy="566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8"/>
          <p:cNvSpPr>
            <a:spLocks noGrp="1"/>
          </p:cNvSpPr>
          <p:nvPr>
            <p:ph type="title"/>
          </p:nvPr>
        </p:nvSpPr>
        <p:spPr>
          <a:xfrm>
            <a:off x="812721" y="28032"/>
            <a:ext cx="10971372" cy="1143000"/>
          </a:xfrm>
        </p:spPr>
        <p:txBody>
          <a:bodyPr/>
          <a:lstStyle>
            <a:lvl1pPr>
              <a:defRPr>
                <a:solidFill>
                  <a:srgbClr val="800000"/>
                </a:solidFill>
                <a:latin typeface="Arial" panose="020B0604020202020204" pitchFamily="34" charset="0"/>
                <a:cs typeface="Arial" panose="020B0604020202020204" pitchFamily="34" charset="0"/>
              </a:defRPr>
            </a:lvl1pPr>
          </a:lstStyle>
          <a:p>
            <a:r>
              <a:rPr lang="en-AU" dirty="0">
                <a:latin typeface="Calibri" panose="020F0502020204030204" pitchFamily="34" charset="0"/>
                <a:cs typeface="Calibri" panose="020F0502020204030204" pitchFamily="34" charset="0"/>
              </a:rPr>
              <a:t>1. </a:t>
            </a:r>
            <a:r>
              <a:rPr lang="en-AU" dirty="0" err="1">
                <a:latin typeface="Calibri" panose="020F0502020204030204" pitchFamily="34" charset="0"/>
                <a:cs typeface="Calibri" panose="020F0502020204030204" pitchFamily="34" charset="0"/>
              </a:rPr>
              <a:t>MetaBIM</a:t>
            </a:r>
            <a:endParaRPr lang="en-AU" dirty="0">
              <a:latin typeface="Calibri" panose="020F0502020204030204" pitchFamily="34" charset="0"/>
              <a:cs typeface="Calibri" panose="020F0502020204030204" pitchFamily="34" charset="0"/>
            </a:endParaRPr>
          </a:p>
        </p:txBody>
      </p:sp>
      <p:sp>
        <p:nvSpPr>
          <p:cNvPr id="6" name="Line 7"/>
          <p:cNvSpPr>
            <a:spLocks noChangeShapeType="1"/>
          </p:cNvSpPr>
          <p:nvPr/>
        </p:nvSpPr>
        <p:spPr bwMode="auto">
          <a:xfrm>
            <a:off x="838200" y="1080221"/>
            <a:ext cx="10515600" cy="18905"/>
          </a:xfrm>
          <a:prstGeom prst="line">
            <a:avLst/>
          </a:prstGeom>
          <a:noFill/>
          <a:ln w="9525">
            <a:solidFill>
              <a:srgbClr val="800000"/>
            </a:solidFill>
            <a:round/>
            <a:headEnd/>
            <a:tailEnd/>
          </a:ln>
          <a:extLst>
            <a:ext uri="{909E8E84-426E-40DD-AFC4-6F175D3DCCD1}">
              <a14:hiddenFill xmlns:a14="http://schemas.microsoft.com/office/drawing/2010/main">
                <a:noFill/>
              </a14:hiddenFill>
            </a:ext>
          </a:extLst>
        </p:spPr>
        <p:txBody>
          <a:bodyPr/>
          <a:lstStyle/>
          <a:p>
            <a:endParaRPr lang="en-AU"/>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6724" y="28032"/>
            <a:ext cx="2232248" cy="817389"/>
          </a:xfrm>
          <a:prstGeom prst="rect">
            <a:avLst/>
          </a:prstGeom>
        </p:spPr>
      </p:pic>
      <p:sp>
        <p:nvSpPr>
          <p:cNvPr id="3" name="Slide Number Placeholder 2">
            <a:extLst>
              <a:ext uri="{FF2B5EF4-FFF2-40B4-BE49-F238E27FC236}">
                <a16:creationId xmlns:a16="http://schemas.microsoft.com/office/drawing/2014/main" id="{08C24903-DE57-4692-876B-CC009CD7195B}"/>
              </a:ext>
            </a:extLst>
          </p:cNvPr>
          <p:cNvSpPr>
            <a:spLocks noGrp="1"/>
          </p:cNvSpPr>
          <p:nvPr>
            <p:ph type="sldNum" sz="quarter" idx="12"/>
          </p:nvPr>
        </p:nvSpPr>
        <p:spPr/>
        <p:txBody>
          <a:bodyPr/>
          <a:lstStyle/>
          <a:p>
            <a:fld id="{D50B5B95-7DD1-4944-9FF7-BBE969CB6A5F}" type="slidenum">
              <a:rPr lang="en-AU" smtClean="0"/>
              <a:t>9</a:t>
            </a:fld>
            <a:endParaRPr lang="en-AU"/>
          </a:p>
        </p:txBody>
      </p:sp>
      <p:sp>
        <p:nvSpPr>
          <p:cNvPr id="9" name="Content Placeholder 8">
            <a:extLst>
              <a:ext uri="{FF2B5EF4-FFF2-40B4-BE49-F238E27FC236}">
                <a16:creationId xmlns:a16="http://schemas.microsoft.com/office/drawing/2014/main" id="{07863A99-D036-45B4-AFFD-C522217DAFF5}"/>
              </a:ext>
            </a:extLst>
          </p:cNvPr>
          <p:cNvSpPr>
            <a:spLocks noGrp="1"/>
          </p:cNvSpPr>
          <p:nvPr>
            <p:ph idx="1"/>
          </p:nvPr>
        </p:nvSpPr>
        <p:spPr>
          <a:xfrm>
            <a:off x="847725" y="1125069"/>
            <a:ext cx="10515600" cy="4351338"/>
          </a:xfrm>
        </p:spPr>
        <p:txBody>
          <a:bodyPr/>
          <a:lstStyle/>
          <a:p>
            <a:pPr marL="0" indent="0">
              <a:buNone/>
            </a:pPr>
            <a:r>
              <a:rPr lang="en-AU" dirty="0"/>
              <a:t>1.2 Key functions of </a:t>
            </a:r>
            <a:r>
              <a:rPr lang="en-AU" dirty="0" err="1"/>
              <a:t>MetaBIM</a:t>
            </a:r>
            <a:endParaRPr lang="en-AU" dirty="0"/>
          </a:p>
          <a:p>
            <a:pPr marL="514350" indent="-514350">
              <a:buAutoNum type="arabicPeriod"/>
            </a:pPr>
            <a:endParaRPr lang="en-AU" dirty="0"/>
          </a:p>
        </p:txBody>
      </p:sp>
      <p:graphicFrame>
        <p:nvGraphicFramePr>
          <p:cNvPr id="7" name="Diagram 6">
            <a:extLst>
              <a:ext uri="{FF2B5EF4-FFF2-40B4-BE49-F238E27FC236}">
                <a16:creationId xmlns:a16="http://schemas.microsoft.com/office/drawing/2014/main" id="{FC50A0D5-397D-C4DD-CDD9-796F12F33475}"/>
              </a:ext>
            </a:extLst>
          </p:cNvPr>
          <p:cNvGraphicFramePr/>
          <p:nvPr>
            <p:extLst>
              <p:ext uri="{D42A27DB-BD31-4B8C-83A1-F6EECF244321}">
                <p14:modId xmlns:p14="http://schemas.microsoft.com/office/powerpoint/2010/main" val="1393018865"/>
              </p:ext>
            </p:extLst>
          </p:nvPr>
        </p:nvGraphicFramePr>
        <p:xfrm>
          <a:off x="187231" y="1783816"/>
          <a:ext cx="9163179" cy="46773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52897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91440" tIns="45720" rIns="91440" bIns="45720" numCol="1" anchor="ctr" anchorCtr="0" compatLnSpc="1">
        <a:prstTxWarp prst="textNoShape">
          <a:avLst/>
        </a:prstTxWarp>
      </a:bodyPr>
      <a:lstStyle>
        <a:defPPr eaLnBrk="1" hangingPunct="1">
          <a:defRPr dirty="0" smtClean="0">
            <a:solidFill>
              <a:srgbClr val="800000"/>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4368</TotalTime>
  <Words>1830</Words>
  <Application>Microsoft Office PowerPoint</Application>
  <PresentationFormat>Widescreen</PresentationFormat>
  <Paragraphs>263</Paragraphs>
  <Slides>26</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Calibri Light</vt:lpstr>
      <vt:lpstr>Cambria</vt:lpstr>
      <vt:lpstr>Times New Roman</vt:lpstr>
      <vt:lpstr>Wingdings</vt:lpstr>
      <vt:lpstr>Office Theme</vt:lpstr>
      <vt:lpstr>Default Design</vt:lpstr>
      <vt:lpstr>Image</vt:lpstr>
      <vt:lpstr>SBEnrc Project 2.82</vt:lpstr>
      <vt:lpstr>PowerPoint Presentation</vt:lpstr>
      <vt:lpstr>Partner contribution</vt:lpstr>
      <vt:lpstr>Partner contribution</vt:lpstr>
      <vt:lpstr>DE theme in SBEnrc</vt:lpstr>
      <vt:lpstr>DE theme in SBEnrc</vt:lpstr>
      <vt:lpstr>Content</vt:lpstr>
      <vt:lpstr>1. MetaBIM</vt:lpstr>
      <vt:lpstr>1. MetaBIM</vt:lpstr>
      <vt:lpstr>1. MetaBIM</vt:lpstr>
      <vt:lpstr>1. MetaBIM</vt:lpstr>
      <vt:lpstr>1. MetaBIM</vt:lpstr>
      <vt:lpstr>1. MetaBIM</vt:lpstr>
      <vt:lpstr>1. MetaBIM</vt:lpstr>
      <vt:lpstr>2. Roadside wall detection using AI</vt:lpstr>
      <vt:lpstr>2. Roadside wall detection using AI</vt:lpstr>
      <vt:lpstr>2. Roadside wall detection using AI</vt:lpstr>
      <vt:lpstr>2. Roadside wall detection using AI</vt:lpstr>
      <vt:lpstr>3. Amenities and their impact on social housing</vt:lpstr>
      <vt:lpstr>3. Amenities and their impact on social housing</vt:lpstr>
      <vt:lpstr>3. Amenities and their impact on social housing</vt:lpstr>
      <vt:lpstr>3. Amenities and their impact on social housing</vt:lpstr>
      <vt:lpstr>3. Amenities and their impact on social housing</vt:lpstr>
      <vt:lpstr>3. Amenities and their impact on social housing</vt:lpstr>
      <vt:lpstr>3. Amenities and their impact on social housing</vt:lpstr>
      <vt:lpstr>Moving forward</vt:lpstr>
    </vt:vector>
  </TitlesOfParts>
  <Company>Curtin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Kyle</dc:creator>
  <cp:lastModifiedBy>Peng Wu</cp:lastModifiedBy>
  <cp:revision>20</cp:revision>
  <dcterms:created xsi:type="dcterms:W3CDTF">2020-10-20T06:34:16Z</dcterms:created>
  <dcterms:modified xsi:type="dcterms:W3CDTF">2023-05-02T11:30:35Z</dcterms:modified>
</cp:coreProperties>
</file>