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1"/>
  </p:sldMasterIdLst>
  <p:notesMasterIdLst>
    <p:notesMasterId r:id="rId17"/>
  </p:notesMasterIdLst>
  <p:sldIdLst>
    <p:sldId id="256" r:id="rId2"/>
    <p:sldId id="271" r:id="rId3"/>
    <p:sldId id="282" r:id="rId4"/>
    <p:sldId id="283" r:id="rId5"/>
    <p:sldId id="258" r:id="rId6"/>
    <p:sldId id="308" r:id="rId7"/>
    <p:sldId id="284" r:id="rId8"/>
    <p:sldId id="301" r:id="rId9"/>
    <p:sldId id="300" r:id="rId10"/>
    <p:sldId id="306" r:id="rId11"/>
    <p:sldId id="302" r:id="rId12"/>
    <p:sldId id="303" r:id="rId13"/>
    <p:sldId id="307" r:id="rId14"/>
    <p:sldId id="276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6144" autoAdjust="0"/>
  </p:normalViewPr>
  <p:slideViewPr>
    <p:cSldViewPr snapToGrid="0" snapToObjects="1">
      <p:cViewPr varScale="1">
        <p:scale>
          <a:sx n="97" d="100"/>
          <a:sy n="97" d="100"/>
        </p:scale>
        <p:origin x="15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69F6F-C36F-1348-A20D-013A2AE013EE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55E3F-946B-3A47-BD88-733765B6C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89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1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02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7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9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11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0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85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0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755" indent="-71755" algn="just"/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55E3F-946B-3A47-BD88-733765B6CF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0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Wednesday, January 24,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190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3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20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33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7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799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7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Wednesday, January 24,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Wednesday, January 24,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30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14" r:id="rId3"/>
    <p:sldLayoutId id="2147483815" r:id="rId4"/>
    <p:sldLayoutId id="2147483816" r:id="rId5"/>
    <p:sldLayoutId id="2147483817" r:id="rId6"/>
    <p:sldLayoutId id="2147483822" r:id="rId7"/>
    <p:sldLayoutId id="2147483818" r:id="rId8"/>
    <p:sldLayoutId id="2147483819" r:id="rId9"/>
    <p:sldLayoutId id="2147483820" r:id="rId10"/>
    <p:sldLayoutId id="214748382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60564DF-F90B-43F5-9809-8E20466014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1" b="1"/>
          <a:stretch/>
        </p:blipFill>
        <p:spPr>
          <a:xfrm>
            <a:off x="0" y="-3"/>
            <a:ext cx="12192000" cy="6838522"/>
          </a:xfrm>
          <a:prstGeom prst="rect">
            <a:avLst/>
          </a:prstGeom>
        </p:spPr>
      </p:pic>
      <p:sp>
        <p:nvSpPr>
          <p:cNvPr id="65" name="Rectangle 60">
            <a:extLst>
              <a:ext uri="{FF2B5EF4-FFF2-40B4-BE49-F238E27FC236}">
                <a16:creationId xmlns:a16="http://schemas.microsoft.com/office/drawing/2014/main" id="{D7750348-5249-48BE-B8D8-43608AD7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96ADE4-A69E-D842-B692-B6BC022E3B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20" y="1442744"/>
            <a:ext cx="11695831" cy="1749571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GB" sz="4500" b="1" dirty="0"/>
              <a:t>Landfill Levy Imposition on Construction</a:t>
            </a:r>
            <a:br>
              <a:rPr lang="en-GB" sz="4500" b="1" dirty="0"/>
            </a:br>
            <a:r>
              <a:rPr lang="en-GB" sz="4500" b="1" dirty="0"/>
              <a:t>and Demolition (C&amp;D) Waste: Australian</a:t>
            </a:r>
            <a:br>
              <a:rPr lang="en-GB" sz="4500" b="1" dirty="0"/>
            </a:br>
            <a:r>
              <a:rPr lang="en-GB" sz="4500" b="1" dirty="0"/>
              <a:t>Stakeholders’ Perceptions</a:t>
            </a:r>
            <a:endParaRPr lang="en-US" sz="4500" b="1" dirty="0"/>
          </a:p>
        </p:txBody>
      </p:sp>
      <p:sp>
        <p:nvSpPr>
          <p:cNvPr id="66" name="Rectangle 62">
            <a:extLst>
              <a:ext uri="{FF2B5EF4-FFF2-40B4-BE49-F238E27FC236}">
                <a16:creationId xmlns:a16="http://schemas.microsoft.com/office/drawing/2014/main" id="{1BC3C586-41D9-4369-AF7F-3A2DB21DB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DB0DBB-663C-6D47-80AB-4DFA0D7C2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588" y="3665685"/>
            <a:ext cx="12687526" cy="22652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Presented by : Salman Shooshtarian </a:t>
            </a:r>
          </a:p>
          <a:p>
            <a:r>
              <a:rPr lang="en-US" dirty="0">
                <a:solidFill>
                  <a:schemeClr val="tx1">
                    <a:alpha val="60000"/>
                  </a:schemeClr>
                </a:solidFill>
              </a:rPr>
              <a:t>                 </a:t>
            </a:r>
            <a:r>
              <a:rPr lang="en-US" b="1" dirty="0">
                <a:solidFill>
                  <a:srgbClr val="FFFF00">
                    <a:alpha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School of Property, Construction and Project Management, RMIT University</a:t>
            </a:r>
          </a:p>
        </p:txBody>
      </p:sp>
    </p:spTree>
    <p:extLst>
      <p:ext uri="{BB962C8B-B14F-4D97-AF65-F5344CB8AC3E}">
        <p14:creationId xmlns:p14="http://schemas.microsoft.com/office/powerpoint/2010/main" val="335178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DDF9DA-9B3A-FE9A-F8A5-13997D153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" y="76200"/>
            <a:ext cx="10668000" cy="670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116FCE-D7EB-223B-6013-12CB9DDBDF11}"/>
              </a:ext>
            </a:extLst>
          </p:cNvPr>
          <p:cNvSpPr txBox="1"/>
          <p:nvPr/>
        </p:nvSpPr>
        <p:spPr>
          <a:xfrm>
            <a:off x="2783957" y="244549"/>
            <a:ext cx="7008629" cy="4462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>
                <a:solidFill>
                  <a:schemeClr val="bg1"/>
                </a:solidFill>
              </a:rPr>
              <a:t>Various levy rates (metro vs regional)</a:t>
            </a:r>
          </a:p>
        </p:txBody>
      </p:sp>
    </p:spTree>
    <p:extLst>
      <p:ext uri="{BB962C8B-B14F-4D97-AF65-F5344CB8AC3E}">
        <p14:creationId xmlns:p14="http://schemas.microsoft.com/office/powerpoint/2010/main" val="251420526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6F31B7-7C8B-FE13-F49F-5772C1316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6322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1918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00A0C-2442-6FAF-1353-4E28ED2C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7752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1436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6D30-E93C-5E44-AAD9-E0241777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1" y="549275"/>
            <a:ext cx="5095959" cy="1997855"/>
          </a:xfrm>
        </p:spPr>
        <p:txBody>
          <a:bodyPr wrap="square" anchor="t">
            <a:normAutofit/>
          </a:bodyPr>
          <a:lstStyle/>
          <a:p>
            <a:r>
              <a:rPr lang="en-US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 areas: </a:t>
            </a:r>
          </a:p>
        </p:txBody>
      </p:sp>
      <p:pic>
        <p:nvPicPr>
          <p:cNvPr id="13" name="Sample image">
            <a:extLst>
              <a:ext uri="{FF2B5EF4-FFF2-40B4-BE49-F238E27FC236}">
                <a16:creationId xmlns:a16="http://schemas.microsoft.com/office/drawing/2014/main" id="{74CC052D-8D19-460C-8F1B-CC4B043E934E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06455" y="0"/>
            <a:ext cx="5985545" cy="6857999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CF555-B921-9DD8-758B-8F260EE63545}"/>
              </a:ext>
            </a:extLst>
          </p:cNvPr>
          <p:cNvSpPr txBox="1"/>
          <p:nvPr/>
        </p:nvSpPr>
        <p:spPr>
          <a:xfrm>
            <a:off x="404036" y="1337013"/>
            <a:ext cx="59855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National harmonisation of landfill levies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URWPalladioL-Roma"/>
              </a:rPr>
              <a:t>Any increase in levy rate should be complemented with effective compliance and enforcement regime</a:t>
            </a:r>
            <a:r>
              <a:rPr lang="en-GB" dirty="0"/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b="0" i="0" u="none" strike="noStrike" baseline="0" dirty="0">
              <a:latin typeface="URWPalladioL-Rom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URWPalladioL-Roma"/>
              </a:rPr>
              <a:t>The levy revenue should be allocated to the activities that directly improve the waste recovery industry.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b="0" i="0" u="none" strike="noStrike" baseline="0" dirty="0">
              <a:latin typeface="URWPalladioL-Rom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URWPalladioL-Roma"/>
              </a:rPr>
              <a:t>An increase in the number of local infrastructures discourages waste producers from sending waste to landfill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800" b="0" i="0" u="none" strike="noStrike" baseline="0" dirty="0">
              <a:latin typeface="URWPalladioL-Rom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URWPalladioL-Roma"/>
              </a:rPr>
              <a:t>Government funding to improve waste recovery facilities together with effective law enforcement provides an impetus for further waste recovery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URWPalladioL-Roma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URWPalladioL-Roma"/>
              </a:rPr>
              <a:t>Development of the domestic market for recycled materials is an effective approach in this space.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6701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7A742-231D-089C-286C-91F87C1777D2}"/>
              </a:ext>
            </a:extLst>
          </p:cNvPr>
          <p:cNvSpPr txBox="1"/>
          <p:nvPr/>
        </p:nvSpPr>
        <p:spPr>
          <a:xfrm>
            <a:off x="1618457" y="5318004"/>
            <a:ext cx="447754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en-GB" sz="2000" dirty="0"/>
              <a:t>Dr Salman Shooshtarian</a:t>
            </a:r>
          </a:p>
          <a:p>
            <a:pPr marL="180000" indent="-180000" algn="just">
              <a:buFont typeface="Arial" panose="020B0604020202020204" pitchFamily="34" charset="0"/>
              <a:buChar char="•"/>
            </a:pPr>
            <a:r>
              <a:rPr lang="en-GB" dirty="0"/>
              <a:t>RMIT University, Melbourne, Australia </a:t>
            </a:r>
          </a:p>
          <a:p>
            <a:pPr algn="just"/>
            <a:r>
              <a:rPr lang="en-GB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</a:t>
            </a:r>
            <a:r>
              <a:rPr lang="en-GB" dirty="0">
                <a:solidFill>
                  <a:srgbClr val="0066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E: salman.shooshtarian@rmit.edu.au</a:t>
            </a:r>
            <a:endParaRPr lang="en-GB" dirty="0"/>
          </a:p>
          <a:p>
            <a:pPr marL="180000" indent="-18000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05211D-E886-6782-4408-4405B7AAB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7340" t="15676"/>
          <a:stretch/>
        </p:blipFill>
        <p:spPr>
          <a:xfrm>
            <a:off x="483855" y="5244777"/>
            <a:ext cx="1058400" cy="10992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1846D-3E54-6143-B4AB-A7A6BF52D748}"/>
              </a:ext>
            </a:extLst>
          </p:cNvPr>
          <p:cNvSpPr txBox="1"/>
          <p:nvPr/>
        </p:nvSpPr>
        <p:spPr>
          <a:xfrm>
            <a:off x="276225" y="513926"/>
            <a:ext cx="6096000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1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 details </a:t>
            </a:r>
            <a:endParaRPr lang="en-GB" sz="3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89DB3-1C95-8B36-504B-092B46023543}"/>
              </a:ext>
            </a:extLst>
          </p:cNvPr>
          <p:cNvSpPr txBox="1"/>
          <p:nvPr/>
        </p:nvSpPr>
        <p:spPr>
          <a:xfrm>
            <a:off x="276224" y="4290670"/>
            <a:ext cx="6181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get a free copy of the project final industry report please contact me at: 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9B863A-8B6C-89C6-DB6C-22D2D7F9F7BC}"/>
              </a:ext>
            </a:extLst>
          </p:cNvPr>
          <p:cNvSpPr txBox="1"/>
          <p:nvPr/>
        </p:nvSpPr>
        <p:spPr>
          <a:xfrm>
            <a:off x="276225" y="3336563"/>
            <a:ext cx="64925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Webpage: </a:t>
            </a:r>
          </a:p>
          <a:p>
            <a:r>
              <a:rPr lang="en-GB" sz="2400" dirty="0"/>
              <a:t>https://sbenrc.com.au/research-programs/1-65/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8FFA4-CE1F-9A29-593D-5FD95A8F1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712" y="3866259"/>
            <a:ext cx="2636781" cy="2670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182341-6999-BB94-CFFF-18535B0A2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712" y="1083313"/>
            <a:ext cx="2636781" cy="257352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7F5750A-04AB-AAB9-22AA-73A4EA9416D2}"/>
              </a:ext>
            </a:extLst>
          </p:cNvPr>
          <p:cNvCxnSpPr/>
          <p:nvPr/>
        </p:nvCxnSpPr>
        <p:spPr>
          <a:xfrm>
            <a:off x="7485321" y="2296633"/>
            <a:ext cx="146729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C6EFC5-EBCC-212D-FB76-38419C778BF4}"/>
              </a:ext>
            </a:extLst>
          </p:cNvPr>
          <p:cNvCxnSpPr/>
          <p:nvPr/>
        </p:nvCxnSpPr>
        <p:spPr>
          <a:xfrm>
            <a:off x="7797209" y="5205791"/>
            <a:ext cx="146729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10003F-50FF-FDBE-71FC-155957C2CDFD}"/>
              </a:ext>
            </a:extLst>
          </p:cNvPr>
          <p:cNvSpPr txBox="1"/>
          <p:nvPr/>
        </p:nvSpPr>
        <p:spPr>
          <a:xfrm>
            <a:off x="5938574" y="2096206"/>
            <a:ext cx="1858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Journal article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72AC46-21D0-9295-2EFD-2E650D79714F}"/>
              </a:ext>
            </a:extLst>
          </p:cNvPr>
          <p:cNvSpPr txBox="1"/>
          <p:nvPr/>
        </p:nvSpPr>
        <p:spPr>
          <a:xfrm>
            <a:off x="6134985" y="5021125"/>
            <a:ext cx="176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Industry report</a:t>
            </a:r>
          </a:p>
        </p:txBody>
      </p:sp>
    </p:spTree>
    <p:extLst>
      <p:ext uri="{BB962C8B-B14F-4D97-AF65-F5344CB8AC3E}">
        <p14:creationId xmlns:p14="http://schemas.microsoft.com/office/powerpoint/2010/main" val="83658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2D1846D-3E54-6143-B4AB-A7A6BF52D748}"/>
              </a:ext>
            </a:extLst>
          </p:cNvPr>
          <p:cNvSpPr txBox="1"/>
          <p:nvPr/>
        </p:nvSpPr>
        <p:spPr>
          <a:xfrm>
            <a:off x="3324225" y="2494455"/>
            <a:ext cx="668957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5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anose="04020505051007020D02" pitchFamily="82" charset="0"/>
              </a:rPr>
              <a:t>Thank You for Your Attention</a:t>
            </a:r>
            <a:endParaRPr lang="en-GB" sz="4500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582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6D30-E93C-5E44-AAD9-E0241777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86" y="113842"/>
            <a:ext cx="7478714" cy="1997855"/>
          </a:xfrm>
        </p:spPr>
        <p:txBody>
          <a:bodyPr wrap="square" anchor="t">
            <a:normAutofit/>
          </a:bodyPr>
          <a:lstStyle/>
          <a:p>
            <a:r>
              <a:rPr lang="en-US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 to Landfill Levies in Australia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B66981-ACB7-465E-BDB0-88A91E85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9" y="1434360"/>
            <a:ext cx="7274027" cy="5309798"/>
          </a:xfrm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In Australia, the landfill levy rate is determined by state and territory governments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The first Australian levy scheme was enforced in NSW metropolitan area in 1971 which was rated at $0.51 per tonne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Except for Northern Territory, all other jurisdictions have introduced landfill levies</a:t>
            </a:r>
          </a:p>
          <a:p>
            <a:pPr algn="just">
              <a:lnSpc>
                <a:spcPct val="100000"/>
              </a:lnSpc>
            </a:pPr>
            <a:r>
              <a:rPr lang="en-GB" sz="1800" dirty="0">
                <a:solidFill>
                  <a:schemeClr val="tx1"/>
                </a:solidFill>
              </a:rPr>
              <a:t>Disparity in landfill levy rate exists due to the location of waste disposal (metropolitan vs regional), obligatory versus voluntary, having a tax exemption for certain materials and levy zones</a:t>
            </a:r>
          </a:p>
          <a:p>
            <a:pPr algn="just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GB" sz="18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Sample image">
            <a:extLst>
              <a:ext uri="{FF2B5EF4-FFF2-40B4-BE49-F238E27FC236}">
                <a16:creationId xmlns:a16="http://schemas.microsoft.com/office/drawing/2014/main" id="{74CC052D-8D19-460C-8F1B-CC4B043E934E}"/>
              </a:ext>
            </a:extLst>
          </p:cNvPr>
          <p:cNvPicPr>
            <a:picLocks noGrp="1"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56" y="0"/>
            <a:ext cx="4881644" cy="6858000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C22618-F271-4A83-9300-8CC11D839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4537"/>
            <a:ext cx="10079221" cy="572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8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6D30-E93C-5E44-AAD9-E0241777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73" y="190044"/>
            <a:ext cx="8277327" cy="1997855"/>
          </a:xfrm>
        </p:spPr>
        <p:txBody>
          <a:bodyPr wrap="square" anchor="t">
            <a:normAutofit/>
          </a:bodyPr>
          <a:lstStyle/>
          <a:p>
            <a:r>
              <a:rPr lang="en-US" sz="25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1.65: </a:t>
            </a:r>
            <a:r>
              <a:rPr lang="en-GB" sz="23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Economic Approach to Improved Management of Construction and Demolition Waste</a:t>
            </a:r>
            <a:endParaRPr lang="en-US" sz="23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B66981-ACB7-465E-BDB0-88A91E85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73" y="1705574"/>
            <a:ext cx="7372452" cy="5309798"/>
          </a:xfrm>
        </p:spPr>
        <p:txBody>
          <a:bodyPr anchor="t">
            <a:noAutofit/>
          </a:bodyPr>
          <a:lstStyle/>
          <a:p>
            <a:r>
              <a:rPr lang="en-GB" sz="1800" dirty="0"/>
              <a:t>The project aimed to achieve the following objectives: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Review regulations and their application in practice in different jurisdictions governing C&amp;D waste management, identifying discrepancies and making recommendations for reforms.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Develop a consistent approach to define and measure C&amp;D waste across different jurisdictions.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>
                <a:solidFill>
                  <a:srgbClr val="FFFFFF"/>
                </a:solidFill>
              </a:rPr>
              <a:t>Identify economic factors that govern the disposal and reduce/reuse/ recycling of C&amp;D waste.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Conduct a feasibility study on creating a marketplace to connect organisations and industries across jurisdictions for trading waste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Identify opportunities to integrate supply chains and develop an integrated supply chain lifecycle model espousing a cradle-to-cradle approach.</a:t>
            </a:r>
          </a:p>
          <a:p>
            <a:endParaRPr lang="en-GB" sz="1800" dirty="0"/>
          </a:p>
        </p:txBody>
      </p:sp>
      <p:pic>
        <p:nvPicPr>
          <p:cNvPr id="13" name="Sample image">
            <a:extLst>
              <a:ext uri="{FF2B5EF4-FFF2-40B4-BE49-F238E27FC236}">
                <a16:creationId xmlns:a16="http://schemas.microsoft.com/office/drawing/2014/main" id="{74CC052D-8D19-460C-8F1B-CC4B043E934E}"/>
              </a:ext>
            </a:extLst>
          </p:cNvPr>
          <p:cNvPicPr>
            <a:picLocks noGrp="1"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56" y="0"/>
            <a:ext cx="4881644" cy="6858000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7082DC-1A9B-719A-C551-B8A42D6005AC}"/>
              </a:ext>
            </a:extLst>
          </p:cNvPr>
          <p:cNvSpPr/>
          <p:nvPr/>
        </p:nvSpPr>
        <p:spPr>
          <a:xfrm>
            <a:off x="0" y="4127661"/>
            <a:ext cx="7115175" cy="790576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745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6D30-E93C-5E44-AAD9-E02417770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1" y="549275"/>
            <a:ext cx="5095959" cy="1997855"/>
          </a:xfrm>
        </p:spPr>
        <p:txBody>
          <a:bodyPr wrap="square" anchor="t">
            <a:normAutofit/>
          </a:bodyPr>
          <a:lstStyle/>
          <a:p>
            <a:r>
              <a:rPr lang="en-US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were involved?</a:t>
            </a:r>
          </a:p>
        </p:txBody>
      </p:sp>
      <p:pic>
        <p:nvPicPr>
          <p:cNvPr id="13" name="Sample image">
            <a:extLst>
              <a:ext uri="{FF2B5EF4-FFF2-40B4-BE49-F238E27FC236}">
                <a16:creationId xmlns:a16="http://schemas.microsoft.com/office/drawing/2014/main" id="{74CC052D-8D19-460C-8F1B-CC4B043E934E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06455" y="0"/>
            <a:ext cx="5985545" cy="6857999"/>
          </a:xfrm>
          <a:custGeom>
            <a:avLst/>
            <a:gdLst>
              <a:gd name="connsiteX0" fmla="*/ 3980197 w 9422307"/>
              <a:gd name="connsiteY0" fmla="*/ 0 h 6858000"/>
              <a:gd name="connsiteX1" fmla="*/ 9422307 w 9422307"/>
              <a:gd name="connsiteY1" fmla="*/ 0 h 6858000"/>
              <a:gd name="connsiteX2" fmla="*/ 9422307 w 9422307"/>
              <a:gd name="connsiteY2" fmla="*/ 6858000 h 6858000"/>
              <a:gd name="connsiteX3" fmla="*/ 0 w 9422307"/>
              <a:gd name="connsiteY3" fmla="*/ 6858000 h 6858000"/>
              <a:gd name="connsiteX4" fmla="*/ 1570767 w 9422307"/>
              <a:gd name="connsiteY4" fmla="*/ 41502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2307" h="6858000">
                <a:moveTo>
                  <a:pt x="3980197" y="0"/>
                </a:moveTo>
                <a:lnTo>
                  <a:pt x="9422307" y="0"/>
                </a:lnTo>
                <a:lnTo>
                  <a:pt x="9422307" y="6858000"/>
                </a:lnTo>
                <a:lnTo>
                  <a:pt x="0" y="6858000"/>
                </a:lnTo>
                <a:lnTo>
                  <a:pt x="1570767" y="41502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436A-939E-988E-F704-644D68C4A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424" y="1548202"/>
            <a:ext cx="1954483" cy="675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262C5-FAC0-5CDF-50D4-BCC3C587F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2" y="3081337"/>
            <a:ext cx="66960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4875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0B7752B-728D-4CA3-8923-C4F7F7702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6984D8-EBB3-4943-81C8-58C16879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Methodology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58E484-1907-E653-4611-AE231FA0F65B}"/>
              </a:ext>
            </a:extLst>
          </p:cNvPr>
          <p:cNvSpPr txBox="1"/>
          <p:nvPr/>
        </p:nvSpPr>
        <p:spPr>
          <a:xfrm>
            <a:off x="4533900" y="717649"/>
            <a:ext cx="6924675" cy="258532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questionnaire survey was administrated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/>
              <a:t>The final version of the questionnaire contained 46 questions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AU" dirty="0"/>
              <a:t>132 participants responded to the questionnaire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/>
              <a:t>This presentation only focuses on questions related to landfill levy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4589B1-E38A-FC3F-E400-E3819EC0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935" y="0"/>
            <a:ext cx="72039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67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84D8-EBB3-4943-81C8-58C16879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4535487" cy="3779838"/>
          </a:xfrm>
        </p:spPr>
        <p:txBody>
          <a:bodyPr anchor="ctr">
            <a:normAutofit/>
          </a:bodyPr>
          <a:lstStyle/>
          <a:p>
            <a:r>
              <a:rPr lang="en-US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428505171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060E56A-A874-5A59-E208-1FCB00B74A7C}"/>
              </a:ext>
            </a:extLst>
          </p:cNvPr>
          <p:cNvSpPr txBox="1"/>
          <p:nvPr/>
        </p:nvSpPr>
        <p:spPr>
          <a:xfrm>
            <a:off x="509359" y="145356"/>
            <a:ext cx="662737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Case Studies Selection Criteria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B8C61-FD41-BD77-FEC7-62DFAC042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"/>
            <a:ext cx="109537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5548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17D9B5-50D7-3621-F2AC-115876AB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"/>
            <a:ext cx="107442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4433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DDA46-298F-F13D-F586-CC27BF66F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87"/>
            <a:ext cx="10839450" cy="675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0786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459</Words>
  <Application>Microsoft Office PowerPoint</Application>
  <PresentationFormat>Widescreen</PresentationFormat>
  <Paragraphs>67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Blackadder ITC</vt:lpstr>
      <vt:lpstr>Bradley Hand ITC</vt:lpstr>
      <vt:lpstr>Calibri</vt:lpstr>
      <vt:lpstr>Sitka Heading</vt:lpstr>
      <vt:lpstr>Source Sans Pro</vt:lpstr>
      <vt:lpstr>URWPalladioL-Roma</vt:lpstr>
      <vt:lpstr>3DFloatVTI</vt:lpstr>
      <vt:lpstr>Landfill Levy Imposition on Construction and Demolition (C&amp;D) Waste: Australian Stakeholders’ Perceptions</vt:lpstr>
      <vt:lpstr>Introduction to Landfill Levies in Australia </vt:lpstr>
      <vt:lpstr>Project 1.65: National Economic Approach to Improved Management of Construction and Demolition Waste</vt:lpstr>
      <vt:lpstr>Who were involved?</vt:lpstr>
      <vt:lpstr>Methodology </vt:lpstr>
      <vt:lpstr>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 areas: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LAST PLANNER SYSTEM AND BEHAVIOUR CHANGES</dc:title>
  <dc:creator>Anish Kasetty Sreenivas Venkat</dc:creator>
  <cp:lastModifiedBy>Salman Shooshtarian</cp:lastModifiedBy>
  <cp:revision>190</cp:revision>
  <dcterms:created xsi:type="dcterms:W3CDTF">2021-10-09T11:53:54Z</dcterms:created>
  <dcterms:modified xsi:type="dcterms:W3CDTF">2024-01-24T00:11:16Z</dcterms:modified>
</cp:coreProperties>
</file>