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8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00A0F-DA31-48CE-85E3-6B0BDDA74544}" type="datetimeFigureOut">
              <a:rPr lang="en-AU" smtClean="0"/>
              <a:t>23/01/2024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D813-8B72-44A8-8C0B-FF9F228CD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698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4C73-49AF-1445-AB30-ABB275A4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2EC19-E505-B84E-9F8A-50AFC7FF0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76E4D-7BDD-294E-94C7-EC1ACD92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06E76-3FFC-F24A-90F3-1B93477C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BE98E-3474-8A4C-8AB3-C0189D03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2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45F6-4684-D843-9CE8-406656FF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14E73-9ACC-A54C-B4B3-D588AF872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A99F2-808C-EA48-BAED-AA2E1C29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1C4CF-B8A4-1E44-8AE6-73F44B65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947E-9464-E341-9F02-46ED274D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4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3EFDF6-B30C-B645-A595-249B4E242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58D38-42E5-B74D-B5AC-3BFF02EE3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CDAF-326E-004C-A3E6-E77F5B46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40C43-0ECF-8045-BAE2-8C6D304B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4B9A-489B-1B41-B48C-89D8B551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481B-92AC-044F-89F3-80F89609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D7A83-51FE-F249-B1EA-D05FCB2A2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651-933F-654E-B64C-C1148AE8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AC69-D01F-8A44-B440-EAAEFACE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FF220-4A2F-1246-9DF6-AE222D87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1986-8E17-0746-9BF7-37B3A55D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1D475-FB0D-9146-BCF3-D8E09D26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95E06-D2A9-6E46-81E0-355B2255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1C718-560E-7B4B-BAAE-46E943D0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0EFCC-4B9D-E843-BB50-67E6C889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5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EB0C-584A-B545-947F-A62F571F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7778-6766-4B4C-9714-739C4E25D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F2318-ABCB-4644-B1AB-DF9C80C11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BA251-5D59-8045-A9D0-1B391464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B647A-6AF8-E345-8228-B1ECF7C4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5FFB4-5641-EA41-8965-5AA8D115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03B2-AC62-3442-93FF-8ADFD8D1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CAFF5-D3F7-1740-ABFA-0C8568CC6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ABF66-AA73-5C46-840A-A47E82037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97FB0-6C73-4B42-B99B-9B837F509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49643-765B-0948-AC7D-5FE8E376F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494487-8846-5946-A929-4CFA27D5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0CA7F-FF86-C946-AB7D-092DBDC9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841BD1-FBAC-5044-88F9-A80AE499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5BFD-DF82-3E4A-863B-6441D1BF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231D5-0540-FA48-8C72-93263251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42E86-336E-904B-83DF-DA24F000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A3D55-39D3-C047-A5F9-B7B6DBF8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26FEE-0056-8548-9356-AECD33DF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EE32E-BDCD-534F-9B86-C60F6BD7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1BD5C-0EE3-D64B-9F90-85370989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4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0FB9-7CBD-0146-9940-AA075C7B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049E-ED34-784D-A957-1288CA55D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3BA8D-D8E2-714A-BDDF-AA6F303C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C4C22-2891-AB49-92B6-C6F0CEE0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77EEB-9734-5045-8544-D355775D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4A219-B9D5-D544-A7E9-3F620BCA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9AC0-5472-104F-82C6-5DA00183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13560-D615-D647-8C30-90AE962EA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6C4B3-BD9F-4D4D-8395-5A12C0D97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87403-B834-E042-8E59-F31576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0FF7E-EBE3-4A42-A0B0-9144FB9D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4D1F3-DF07-4B4E-885A-0AD7B43C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5317B1-A681-A242-95A3-8158106F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7141B-8677-4746-AAB9-9E6687583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D5856-F906-3342-A9AC-2FC3D37D0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4B83-D489-4E45-8107-40C7DF65EE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D829-5564-9349-A6CF-0AC47CAF4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83CF9-486D-1447-94F1-EAC072E52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1531-83BF-7E4B-AB72-EBDB6192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0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24761C-4F4A-B945-BE59-11E84435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37886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9D3D1C-D604-3D44-A658-9671FD462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7886" y="1835199"/>
            <a:ext cx="9808692" cy="16695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Social and Affordable Housing</a:t>
            </a:r>
            <a:br>
              <a:rPr lang="en-US" dirty="0"/>
            </a:br>
            <a:r>
              <a:rPr lang="en-US" dirty="0"/>
              <a:t>A decade of Industry-led Research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102AB25-79A3-BA46-AADA-23CDD5F8D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1830" y="3804895"/>
            <a:ext cx="12192000" cy="20861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91F7B-A58F-E35A-D4C4-C053E86AF73E}"/>
              </a:ext>
            </a:extLst>
          </p:cNvPr>
          <p:cNvSpPr txBox="1"/>
          <p:nvPr/>
        </p:nvSpPr>
        <p:spPr>
          <a:xfrm>
            <a:off x="0" y="4345448"/>
            <a:ext cx="72684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Ammar Shemery</a:t>
            </a:r>
          </a:p>
          <a:p>
            <a:pPr algn="ctr"/>
            <a:r>
              <a:rPr lang="en-US" dirty="0"/>
              <a:t>Chief Operating Officer</a:t>
            </a:r>
          </a:p>
          <a:p>
            <a:pPr algn="ctr"/>
            <a:r>
              <a:rPr lang="en-US" dirty="0"/>
              <a:t>Sustainable Built Environment National Research Centre, Australia (SBEnrc)</a:t>
            </a:r>
          </a:p>
        </p:txBody>
      </p:sp>
      <p:pic>
        <p:nvPicPr>
          <p:cNvPr id="11" name="Picture 10" descr="A person in a suit and tie&#10;&#10;Description automatically generated">
            <a:extLst>
              <a:ext uri="{FF2B5EF4-FFF2-40B4-BE49-F238E27FC236}">
                <a16:creationId xmlns:a16="http://schemas.microsoft.com/office/drawing/2014/main" id="{D1B4E65A-FB05-2D1E-8CEC-DC6E2AB2C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931" y="1589222"/>
            <a:ext cx="2003239" cy="2161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26B8E1-3CEB-4CB9-2E49-5F5798182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69" y="94312"/>
            <a:ext cx="2906490" cy="11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1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B4B025-5E9A-9E4A-AD25-50F3E4558D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37886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81896B-81AA-739F-9DAE-77DA4CF6CC18}"/>
              </a:ext>
            </a:extLst>
          </p:cNvPr>
          <p:cNvSpPr txBox="1"/>
          <p:nvPr/>
        </p:nvSpPr>
        <p:spPr>
          <a:xfrm>
            <a:off x="1228998" y="965708"/>
            <a:ext cx="8623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dirty="0">
                <a:latin typeface="+mj-lt"/>
                <a:ea typeface="+mj-ea"/>
                <a:cs typeface="+mj-cs"/>
              </a:rPr>
              <a:t>SBEnrc Social and Affordable Housing Program</a:t>
            </a:r>
          </a:p>
        </p:txBody>
      </p:sp>
      <p:pic>
        <p:nvPicPr>
          <p:cNvPr id="13" name="Picture 12" descr="A cover of a social housing company&#10;&#10;Description automatically generated">
            <a:extLst>
              <a:ext uri="{FF2B5EF4-FFF2-40B4-BE49-F238E27FC236}">
                <a16:creationId xmlns:a16="http://schemas.microsoft.com/office/drawing/2014/main" id="{5EF1AC85-D191-329B-B7A2-D32D9A302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1659"/>
            <a:ext cx="1900917" cy="26881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5" name="Picture 14" descr="A brochure of a city&#10;&#10;Description automatically generated">
            <a:extLst>
              <a:ext uri="{FF2B5EF4-FFF2-40B4-BE49-F238E27FC236}">
                <a16:creationId xmlns:a16="http://schemas.microsoft.com/office/drawing/2014/main" id="{7DC57F46-0CEE-D91C-01C2-E35A4779C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351" y="1851659"/>
            <a:ext cx="1900917" cy="26881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7" name="Picture 16" descr="A brochure of a building&#10;&#10;Description automatically generated">
            <a:extLst>
              <a:ext uri="{FF2B5EF4-FFF2-40B4-BE49-F238E27FC236}">
                <a16:creationId xmlns:a16="http://schemas.microsoft.com/office/drawing/2014/main" id="{2D43F0CA-8E60-2735-1843-E546C8E7E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177" y="1851659"/>
            <a:ext cx="1900785" cy="26881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9" name="Picture 18" descr="A cover of a magazine&#10;&#10;Description automatically generated">
            <a:extLst>
              <a:ext uri="{FF2B5EF4-FFF2-40B4-BE49-F238E27FC236}">
                <a16:creationId xmlns:a16="http://schemas.microsoft.com/office/drawing/2014/main" id="{CE10D511-C4A1-59BB-6FF9-5B1A5F0E3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871" y="1851659"/>
            <a:ext cx="1900670" cy="26881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1" name="Picture 20" descr="A cover of a building&#10;&#10;Description automatically generated">
            <a:extLst>
              <a:ext uri="{FF2B5EF4-FFF2-40B4-BE49-F238E27FC236}">
                <a16:creationId xmlns:a16="http://schemas.microsoft.com/office/drawing/2014/main" id="{ACD09A06-7882-F9F7-91D2-C2B25E56E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2925" y="1851658"/>
            <a:ext cx="1900982" cy="26881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3" name="Picture 22" descr="A brochure of a building&#10;&#10;Description automatically generated">
            <a:extLst>
              <a:ext uri="{FF2B5EF4-FFF2-40B4-BE49-F238E27FC236}">
                <a16:creationId xmlns:a16="http://schemas.microsoft.com/office/drawing/2014/main" id="{4D1626A5-CEB8-AFDD-2644-5B64D37DE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718" y="1851659"/>
            <a:ext cx="1901188" cy="26881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EE47D1E3-AB1B-015E-8AA7-6B9F160E6FEE}"/>
              </a:ext>
            </a:extLst>
          </p:cNvPr>
          <p:cNvSpPr/>
          <p:nvPr/>
        </p:nvSpPr>
        <p:spPr>
          <a:xfrm rot="16200000">
            <a:off x="10951035" y="4247478"/>
            <a:ext cx="394553" cy="998317"/>
          </a:xfrm>
          <a:prstGeom prst="flowChartProcess">
            <a:avLst/>
          </a:prstGeom>
          <a:noFill/>
          <a:ln w="3175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t"/>
          <a:lstStyle/>
          <a:p>
            <a:pPr>
              <a:defRPr/>
            </a:pPr>
            <a:r>
              <a:rPr lang="en-AU" sz="1400" dirty="0">
                <a:solidFill>
                  <a:srgbClr val="002060"/>
                </a:solidFill>
              </a:rPr>
              <a:t>2021 - 2023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8445F7D2-7B40-9716-DCD9-C433B4AEAC90}"/>
              </a:ext>
            </a:extLst>
          </p:cNvPr>
          <p:cNvSpPr/>
          <p:nvPr/>
        </p:nvSpPr>
        <p:spPr>
          <a:xfrm rot="16200000">
            <a:off x="8968217" y="4235464"/>
            <a:ext cx="394552" cy="1022341"/>
          </a:xfrm>
          <a:prstGeom prst="flowChartProcess">
            <a:avLst/>
          </a:prstGeom>
          <a:noFill/>
          <a:ln w="3175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t"/>
          <a:lstStyle/>
          <a:p>
            <a:pPr>
              <a:defRPr/>
            </a:pPr>
            <a:r>
              <a:rPr lang="en-AU" sz="1400" dirty="0">
                <a:solidFill>
                  <a:srgbClr val="002060"/>
                </a:solidFill>
              </a:rPr>
              <a:t>2019 - 2021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DEB182B6-FF3D-0762-A6BA-BD898947AAA2}"/>
              </a:ext>
            </a:extLst>
          </p:cNvPr>
          <p:cNvSpPr/>
          <p:nvPr/>
        </p:nvSpPr>
        <p:spPr>
          <a:xfrm rot="16200000">
            <a:off x="6884929" y="4255298"/>
            <a:ext cx="394554" cy="998318"/>
          </a:xfrm>
          <a:prstGeom prst="flowChartProcess">
            <a:avLst/>
          </a:prstGeom>
          <a:noFill/>
          <a:ln w="3175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t"/>
          <a:lstStyle/>
          <a:p>
            <a:pPr>
              <a:defRPr/>
            </a:pPr>
            <a:r>
              <a:rPr lang="en-AU" sz="1400" dirty="0">
                <a:solidFill>
                  <a:srgbClr val="002060"/>
                </a:solidFill>
              </a:rPr>
              <a:t>2018 - 2019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EF295F0C-C886-BBF6-B60F-1F390DA4CE55}"/>
              </a:ext>
            </a:extLst>
          </p:cNvPr>
          <p:cNvSpPr/>
          <p:nvPr/>
        </p:nvSpPr>
        <p:spPr>
          <a:xfrm rot="16200000">
            <a:off x="4844291" y="4266690"/>
            <a:ext cx="394556" cy="998318"/>
          </a:xfrm>
          <a:prstGeom prst="flowChartProcess">
            <a:avLst/>
          </a:prstGeom>
          <a:noFill/>
          <a:ln w="3175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t"/>
          <a:lstStyle/>
          <a:p>
            <a:pPr>
              <a:defRPr/>
            </a:pPr>
            <a:r>
              <a:rPr lang="en-AU" sz="1400" dirty="0">
                <a:solidFill>
                  <a:srgbClr val="002060"/>
                </a:solidFill>
              </a:rPr>
              <a:t>2016 – 2017 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1EFAE901-2E49-00D4-B3CE-30BF16F299A4}"/>
              </a:ext>
            </a:extLst>
          </p:cNvPr>
          <p:cNvSpPr/>
          <p:nvPr/>
        </p:nvSpPr>
        <p:spPr>
          <a:xfrm rot="16200000">
            <a:off x="753180" y="4266690"/>
            <a:ext cx="394556" cy="998318"/>
          </a:xfrm>
          <a:prstGeom prst="flowChartProcess">
            <a:avLst/>
          </a:prstGeom>
          <a:noFill/>
          <a:ln w="3175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t"/>
          <a:lstStyle/>
          <a:p>
            <a:pPr>
              <a:defRPr/>
            </a:pPr>
            <a:r>
              <a:rPr lang="en-AU" sz="1400" dirty="0">
                <a:solidFill>
                  <a:srgbClr val="002060"/>
                </a:solidFill>
              </a:rPr>
              <a:t>2014 – 2015 </a:t>
            </a: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F87BAE55-24F4-E007-4AC6-FB579BD90386}"/>
              </a:ext>
            </a:extLst>
          </p:cNvPr>
          <p:cNvSpPr/>
          <p:nvPr/>
        </p:nvSpPr>
        <p:spPr>
          <a:xfrm rot="16200000">
            <a:off x="2803531" y="4266689"/>
            <a:ext cx="394556" cy="998318"/>
          </a:xfrm>
          <a:prstGeom prst="flowChartProcess">
            <a:avLst/>
          </a:prstGeom>
          <a:noFill/>
          <a:ln w="3175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t"/>
          <a:lstStyle/>
          <a:p>
            <a:pPr>
              <a:defRPr/>
            </a:pPr>
            <a:r>
              <a:rPr lang="en-AU" sz="1400" dirty="0">
                <a:solidFill>
                  <a:srgbClr val="002060"/>
                </a:solidFill>
              </a:rPr>
              <a:t>2015 – 2016 </a:t>
            </a:r>
          </a:p>
        </p:txBody>
      </p:sp>
    </p:spTree>
    <p:extLst>
      <p:ext uri="{BB962C8B-B14F-4D97-AF65-F5344CB8AC3E}">
        <p14:creationId xmlns:p14="http://schemas.microsoft.com/office/powerpoint/2010/main" val="82487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CFAB79-917C-7741-A17B-651AB7C5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3788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082D3-1256-F84B-8ED0-33BB58F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060" y="850144"/>
            <a:ext cx="3611880" cy="546100"/>
          </a:xfrm>
        </p:spPr>
        <p:txBody>
          <a:bodyPr>
            <a:noAutofit/>
          </a:bodyPr>
          <a:lstStyle/>
          <a:p>
            <a:r>
              <a:rPr lang="en-US" sz="3600" b="1" dirty="0"/>
              <a:t>Build-to-Rent (</a:t>
            </a:r>
            <a:r>
              <a:rPr lang="en-US" sz="3600" b="1" dirty="0" err="1"/>
              <a:t>BtR</a:t>
            </a:r>
            <a:r>
              <a:rPr lang="en-US" sz="3600" b="1" dirty="0"/>
              <a:t>)</a:t>
            </a:r>
          </a:p>
        </p:txBody>
      </p:sp>
      <p:pic>
        <p:nvPicPr>
          <p:cNvPr id="16" name="Picture 15" descr="A close-up of a document&#10;&#10;Description automatically generated">
            <a:extLst>
              <a:ext uri="{FF2B5EF4-FFF2-40B4-BE49-F238E27FC236}">
                <a16:creationId xmlns:a16="http://schemas.microsoft.com/office/drawing/2014/main" id="{E691CF8C-DE21-9945-C50A-840DEBF8E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114"/>
          <a:stretch/>
        </p:blipFill>
        <p:spPr>
          <a:xfrm>
            <a:off x="3800158" y="1445169"/>
            <a:ext cx="4953225" cy="160243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5AAE3A-0A95-719F-589B-F4C56DDDB34B}"/>
              </a:ext>
            </a:extLst>
          </p:cNvPr>
          <p:cNvSpPr txBox="1"/>
          <p:nvPr/>
        </p:nvSpPr>
        <p:spPr>
          <a:xfrm>
            <a:off x="735947" y="3412518"/>
            <a:ext cx="109808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AU" b="1" i="0" u="none" strike="noStrike" baseline="0" dirty="0">
                <a:solidFill>
                  <a:srgbClr val="000000"/>
                </a:solidFill>
                <a:latin typeface="+mj-lt"/>
              </a:rPr>
              <a:t>Improved alignment between government and market mechanisms.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AU" b="1" i="0" u="none" strike="noStrike" baseline="0" dirty="0">
                <a:solidFill>
                  <a:srgbClr val="000000"/>
                </a:solidFill>
                <a:latin typeface="+mj-lt"/>
              </a:rPr>
              <a:t>Inform and address need for increased and more diverse supply of housing.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AU" b="1" i="0" u="none" strike="noStrike" baseline="0" dirty="0">
                <a:solidFill>
                  <a:srgbClr val="000000"/>
                </a:solidFill>
                <a:latin typeface="+mj-lt"/>
              </a:rPr>
              <a:t>Inform delivery of safe, effective and desirable housing to address supply issue into the future.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AU" b="1" i="0" u="none" strike="noStrike" baseline="0" dirty="0" err="1">
                <a:solidFill>
                  <a:srgbClr val="000000"/>
                </a:solidFill>
                <a:latin typeface="+mj-lt"/>
              </a:rPr>
              <a:t>BtR</a:t>
            </a:r>
            <a:r>
              <a:rPr lang="en-AU" b="1" i="0" u="none" strike="noStrike" baseline="0" dirty="0">
                <a:solidFill>
                  <a:srgbClr val="000000"/>
                </a:solidFill>
                <a:latin typeface="+mj-lt"/>
              </a:rPr>
              <a:t> Framework and recommendations to upskill broader industry.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AU" b="1" i="0" u="none" strike="noStrike" baseline="0" dirty="0">
                <a:solidFill>
                  <a:srgbClr val="000000"/>
                </a:solidFill>
                <a:latin typeface="+mj-lt"/>
              </a:rPr>
              <a:t>Impact on social and affordable housing capacity to provide desirable housing for people at all ages and stage of life. </a:t>
            </a:r>
          </a:p>
          <a:p>
            <a:endParaRPr lang="en-AU" dirty="0">
              <a:latin typeface="+mj-lt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C20A2653-837E-F387-C535-E22106E8252C}"/>
              </a:ext>
            </a:extLst>
          </p:cNvPr>
          <p:cNvSpPr/>
          <p:nvPr/>
        </p:nvSpPr>
        <p:spPr>
          <a:xfrm rot="16200000">
            <a:off x="9208152" y="1747228"/>
            <a:ext cx="394556" cy="998318"/>
          </a:xfrm>
          <a:prstGeom prst="flowChartProcess">
            <a:avLst/>
          </a:prstGeom>
          <a:noFill/>
          <a:ln w="3175">
            <a:noFill/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t"/>
          <a:lstStyle/>
          <a:p>
            <a:pPr>
              <a:defRPr/>
            </a:pPr>
            <a:r>
              <a:rPr lang="en-AU" sz="1400" dirty="0">
                <a:solidFill>
                  <a:srgbClr val="002060"/>
                </a:solidFill>
              </a:rPr>
              <a:t>2023 – 2024 </a:t>
            </a:r>
          </a:p>
        </p:txBody>
      </p:sp>
    </p:spTree>
    <p:extLst>
      <p:ext uri="{BB962C8B-B14F-4D97-AF65-F5344CB8AC3E}">
        <p14:creationId xmlns:p14="http://schemas.microsoft.com/office/powerpoint/2010/main" val="78377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24761C-4F4A-B945-BE59-11E84435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37886" y="0"/>
            <a:ext cx="12192000" cy="6858000"/>
          </a:xfrm>
          <a:prstGeom prst="rect">
            <a:avLst/>
          </a:prstGeom>
        </p:spPr>
      </p:pic>
      <p:pic>
        <p:nvPicPr>
          <p:cNvPr id="2" name="Picture 15">
            <a:extLst>
              <a:ext uri="{FF2B5EF4-FFF2-40B4-BE49-F238E27FC236}">
                <a16:creationId xmlns:a16="http://schemas.microsoft.com/office/drawing/2014/main" id="{3D0B791B-9000-5BF8-9341-5AB0ED88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7" y="4177043"/>
            <a:ext cx="3384800" cy="61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E4B831C-31D8-9C60-0691-C81AB8E7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22" y="1834281"/>
            <a:ext cx="1152008" cy="13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4A17FC-CA45-40A1-D246-69AE90FBD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" y="2102536"/>
            <a:ext cx="2529157" cy="858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7AD1F4-FABE-89D1-3D36-817F35A2BD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47" y="4094806"/>
            <a:ext cx="2232132" cy="601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122DFE-380D-C8A1-A669-5BB42E06B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35" y="1830670"/>
            <a:ext cx="1476000" cy="1397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5AC7F0-0385-D1A6-A3E3-196383E19C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11" y="4033027"/>
            <a:ext cx="2056725" cy="958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488F33-5BEC-25D3-C84B-F6D5601BB3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18" y="3865981"/>
            <a:ext cx="3528816" cy="1059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8B975A-0ABE-719F-E990-CCFCD8385A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71" y="2097587"/>
            <a:ext cx="2159816" cy="8639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AE0ED15-4510-957D-A1D6-0A937DA8BCA2}"/>
              </a:ext>
            </a:extLst>
          </p:cNvPr>
          <p:cNvSpPr txBox="1">
            <a:spLocks/>
          </p:cNvSpPr>
          <p:nvPr/>
        </p:nvSpPr>
        <p:spPr>
          <a:xfrm>
            <a:off x="3674461" y="893103"/>
            <a:ext cx="4567306" cy="546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3600" b="1" dirty="0"/>
              <a:t>SBEnrc Core Partners</a:t>
            </a:r>
          </a:p>
        </p:txBody>
      </p:sp>
    </p:spTree>
    <p:extLst>
      <p:ext uri="{BB962C8B-B14F-4D97-AF65-F5344CB8AC3E}">
        <p14:creationId xmlns:p14="http://schemas.microsoft.com/office/powerpoint/2010/main" val="4190981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C2F2C85578B04A94EAD92D21CEC89D" ma:contentTypeVersion="18" ma:contentTypeDescription="Create a new document." ma:contentTypeScope="" ma:versionID="27e549517c574b4137e9aae38b3abfc0">
  <xsd:schema xmlns:xsd="http://www.w3.org/2001/XMLSchema" xmlns:xs="http://www.w3.org/2001/XMLSchema" xmlns:p="http://schemas.microsoft.com/office/2006/metadata/properties" xmlns:ns2="90ce8272-55e8-4084-8a80-b9b882c9099a" xmlns:ns3="84707065-6ab9-4b43-a441-64c5d6239a05" targetNamespace="http://schemas.microsoft.com/office/2006/metadata/properties" ma:root="true" ma:fieldsID="f92fa62a26fd01749810a2b7a1b4392a" ns2:_="" ns3:_="">
    <xsd:import namespace="90ce8272-55e8-4084-8a80-b9b882c9099a"/>
    <xsd:import namespace="84707065-6ab9-4b43-a441-64c5d6239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e8272-55e8-4084-8a80-b9b882c90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58b0421-3d9b-4d43-8840-b275eef407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07065-6ab9-4b43-a441-64c5d6239a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9ead42-14c1-4295-8bde-e76719fbf669}" ma:internalName="TaxCatchAll" ma:showField="CatchAllData" ma:web="84707065-6ab9-4b43-a441-64c5d6239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707065-6ab9-4b43-a441-64c5d6239a05" xsi:nil="true"/>
    <lcf76f155ced4ddcb4097134ff3c332f xmlns="90ce8272-55e8-4084-8a80-b9b882c909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FFEE5C-5D1B-4695-9580-DE880D3C3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e8272-55e8-4084-8a80-b9b882c9099a"/>
    <ds:schemaRef ds:uri="84707065-6ab9-4b43-a441-64c5d6239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008E3F-DD6E-4F42-BE6B-71BA8F3BF7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D06C51-721D-40C3-A812-B4C8C6EBFAA9}">
  <ds:schemaRefs>
    <ds:schemaRef ds:uri="http://schemas.microsoft.com/office/2006/metadata/properties"/>
    <ds:schemaRef ds:uri="http://schemas.microsoft.com/office/infopath/2007/PartnerControls"/>
    <ds:schemaRef ds:uri="84707065-6ab9-4b43-a441-64c5d6239a05"/>
    <ds:schemaRef ds:uri="90ce8272-55e8-4084-8a80-b9b882c909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129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Social and Affordable Housing A decade of Industry-led Research</vt:lpstr>
      <vt:lpstr>PowerPoint Presentation</vt:lpstr>
      <vt:lpstr>Build-to-Rent (BtR)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Adolfo Chavez Villalon</dc:creator>
  <cp:lastModifiedBy>Lindsay Kyle</cp:lastModifiedBy>
  <cp:revision>14</cp:revision>
  <dcterms:created xsi:type="dcterms:W3CDTF">2021-01-20T05:28:56Z</dcterms:created>
  <dcterms:modified xsi:type="dcterms:W3CDTF">2024-01-23T02:39:16Z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0x010100A1C2F2C85578B04A94EAD92D21CEC89D</vt:lpwstr>
  </property>
</Properties>
</file>